
<file path=[Content_Types].xml><?xml version="1.0" encoding="utf-8"?>
<Types xmlns="http://schemas.openxmlformats.org/package/2006/content-types">
  <Default Extension="fntdata" ContentType="application/x-fontdata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5143500" type="screen16x9"/>
  <p:notesSz cx="7315200" cy="9601200"/>
  <p:embeddedFontLst>
    <p:embeddedFont>
      <p:font typeface="Roboto Slab" pitchFamily="2" charset="0"/>
      <p:regular r:id="rId10"/>
      <p:bold r:id="rId11"/>
    </p:embeddedFont>
    <p:embeddedFont>
      <p:font typeface="Roboto Slab ExtraLight" pitchFamily="2" charset="0"/>
      <p:regular r:id="rId12"/>
    </p:embeddedFont>
    <p:embeddedFont>
      <p:font typeface="Roboto Slab Medium" pitchFamily="2" charset="0"/>
      <p:regular r:id="rId13"/>
      <p:bold r:id="rId1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50655" autoAdjust="0"/>
  </p:normalViewPr>
  <p:slideViewPr>
    <p:cSldViewPr snapToGrid="0">
      <p:cViewPr varScale="1">
        <p:scale>
          <a:sx n="69" d="100"/>
          <a:sy n="69" d="100"/>
        </p:scale>
        <p:origin x="300" y="6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45" tIns="96645" rIns="96645" bIns="9664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28465183b6_0_1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28465183b6_0_104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lnSpc>
                <a:spcPct val="115000"/>
              </a:lnSpc>
              <a:buClr>
                <a:schemeClr val="dk1"/>
              </a:buClr>
              <a:buNone/>
            </a:pPr>
            <a:r>
              <a:rPr lang="ru-RU" sz="1000" i="1" dirty="0">
                <a:solidFill>
                  <a:schemeClr val="dk1"/>
                </a:solidFill>
              </a:rPr>
              <a:t>У </a:t>
            </a:r>
            <a:r>
              <a:rPr lang="ru-RU" sz="1000" i="1" dirty="0" err="1">
                <a:solidFill>
                  <a:schemeClr val="dk1"/>
                </a:solidFill>
              </a:rPr>
              <a:t>цьому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наборі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слайдів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зібрано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інструкції</a:t>
            </a:r>
            <a:r>
              <a:rPr lang="ru-RU" sz="1000" i="1" dirty="0">
                <a:solidFill>
                  <a:schemeClr val="dk1"/>
                </a:solidFill>
              </a:rPr>
              <a:t> до </a:t>
            </a:r>
            <a:r>
              <a:rPr lang="ru-RU" sz="1000" i="1" dirty="0" err="1">
                <a:solidFill>
                  <a:schemeClr val="dk1"/>
                </a:solidFill>
              </a:rPr>
              <a:t>третього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епізоду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гри</a:t>
            </a:r>
            <a:r>
              <a:rPr lang="ru-RU" sz="1000" i="1" dirty="0">
                <a:solidFill>
                  <a:schemeClr val="dk1"/>
                </a:solidFill>
              </a:rPr>
              <a:t> «</a:t>
            </a:r>
            <a:r>
              <a:rPr lang="ru-RU" sz="1000" i="1" dirty="0" err="1">
                <a:solidFill>
                  <a:schemeClr val="dk1"/>
                </a:solidFill>
              </a:rPr>
              <a:t>Стадіон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Старлайт</a:t>
            </a:r>
            <a:r>
              <a:rPr lang="ru-RU" sz="1000" i="1" dirty="0">
                <a:solidFill>
                  <a:schemeClr val="dk1"/>
                </a:solidFill>
              </a:rPr>
              <a:t>». Тренерам </a:t>
            </a:r>
            <a:r>
              <a:rPr lang="ru-RU" sz="1000" i="1" dirty="0" err="1">
                <a:solidFill>
                  <a:schemeClr val="dk1"/>
                </a:solidFill>
              </a:rPr>
              <a:t>вільно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використовувати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чи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адаптувати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слайди</a:t>
            </a:r>
            <a:r>
              <a:rPr lang="ru-RU" sz="1000" i="1" dirty="0">
                <a:solidFill>
                  <a:schemeClr val="dk1"/>
                </a:solidFill>
              </a:rPr>
              <a:t>, </a:t>
            </a:r>
            <a:r>
              <a:rPr lang="ru-RU" sz="1000" i="1" dirty="0" err="1">
                <a:solidFill>
                  <a:schemeClr val="dk1"/>
                </a:solidFill>
              </a:rPr>
              <a:t>залежно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від</a:t>
            </a:r>
            <a:r>
              <a:rPr lang="ru-RU" sz="1000" i="1" dirty="0">
                <a:solidFill>
                  <a:schemeClr val="dk1"/>
                </a:solidFill>
              </a:rPr>
              <a:t> формату </a:t>
            </a:r>
            <a:r>
              <a:rPr lang="ru-RU" sz="1000" i="1" dirty="0" err="1">
                <a:solidFill>
                  <a:schemeClr val="dk1"/>
                </a:solidFill>
              </a:rPr>
              <a:t>проведення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гри</a:t>
            </a:r>
            <a:r>
              <a:rPr lang="ru-RU" sz="1000" i="1" dirty="0">
                <a:solidFill>
                  <a:schemeClr val="dk1"/>
                </a:solidFill>
              </a:rPr>
              <a:t> та </a:t>
            </a:r>
            <a:r>
              <a:rPr lang="ru-RU" sz="1000" i="1" dirty="0" err="1">
                <a:solidFill>
                  <a:schemeClr val="dk1"/>
                </a:solidFill>
              </a:rPr>
              <a:t>рівня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підготовки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учасників</a:t>
            </a:r>
            <a:r>
              <a:rPr lang="ru-RU" sz="1000" i="1" dirty="0">
                <a:solidFill>
                  <a:schemeClr val="dk1"/>
                </a:solidFill>
              </a:rPr>
              <a:t>/</a:t>
            </a:r>
            <a:r>
              <a:rPr lang="ru-RU" sz="1000" i="1" dirty="0" err="1">
                <a:solidFill>
                  <a:schemeClr val="dk1"/>
                </a:solidFill>
              </a:rPr>
              <a:t>учасниць</a:t>
            </a:r>
            <a:r>
              <a:rPr lang="ru-RU" sz="1000" i="1" dirty="0">
                <a:solidFill>
                  <a:schemeClr val="dk1"/>
                </a:solidFill>
              </a:rPr>
              <a:t>. </a:t>
            </a:r>
            <a:endParaRPr sz="1000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328465183b6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328465183b6_0_50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lnSpc>
                <a:spcPct val="115000"/>
              </a:lnSpc>
              <a:buClr>
                <a:schemeClr val="dk1"/>
              </a:buClr>
              <a:buNone/>
            </a:pPr>
            <a:r>
              <a:rPr lang="ru-RU" sz="1000" i="1" dirty="0" err="1">
                <a:solidFill>
                  <a:schemeClr val="dk1"/>
                </a:solidFill>
              </a:rPr>
              <a:t>Верифікація</a:t>
            </a:r>
            <a:r>
              <a:rPr lang="ru-RU" sz="1000" i="1" dirty="0">
                <a:solidFill>
                  <a:schemeClr val="dk1"/>
                </a:solidFill>
              </a:rPr>
              <a:t> і </a:t>
            </a:r>
            <a:r>
              <a:rPr lang="ru-RU" sz="1000" i="1" dirty="0" err="1">
                <a:solidFill>
                  <a:schemeClr val="dk1"/>
                </a:solidFill>
              </a:rPr>
              <a:t>аналіз</a:t>
            </a:r>
            <a:r>
              <a:rPr lang="ru-RU" sz="1000" i="1" dirty="0">
                <a:solidFill>
                  <a:schemeClr val="dk1"/>
                </a:solidFill>
              </a:rPr>
              <a:t> – два </a:t>
            </a:r>
            <a:r>
              <a:rPr lang="ru-RU" sz="1000" i="1" dirty="0" err="1">
                <a:solidFill>
                  <a:schemeClr val="dk1"/>
                </a:solidFill>
              </a:rPr>
              <a:t>різних</a:t>
            </a:r>
            <a:r>
              <a:rPr lang="ru-RU" sz="1000" i="1" dirty="0">
                <a:solidFill>
                  <a:schemeClr val="dk1"/>
                </a:solidFill>
              </a:rPr>
              <a:t>, </a:t>
            </a:r>
            <a:r>
              <a:rPr lang="ru-RU" sz="1000" i="1" dirty="0" err="1">
                <a:solidFill>
                  <a:schemeClr val="dk1"/>
                </a:solidFill>
              </a:rPr>
              <a:t>хоча</a:t>
            </a:r>
            <a:r>
              <a:rPr lang="ru-RU" sz="1000" i="1" dirty="0">
                <a:solidFill>
                  <a:schemeClr val="dk1"/>
                </a:solidFill>
              </a:rPr>
              <a:t> й </a:t>
            </a:r>
            <a:r>
              <a:rPr lang="ru-RU" sz="1000" i="1" dirty="0" err="1">
                <a:solidFill>
                  <a:schemeClr val="dk1"/>
                </a:solidFill>
              </a:rPr>
              <a:t>тісно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пов'язаних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між</a:t>
            </a:r>
            <a:r>
              <a:rPr lang="ru-RU" sz="1000" i="1" dirty="0">
                <a:solidFill>
                  <a:schemeClr val="dk1"/>
                </a:solidFill>
              </a:rPr>
              <a:t> собою кроки, </a:t>
            </a:r>
            <a:r>
              <a:rPr lang="ru-RU" sz="1000" i="1" dirty="0" err="1">
                <a:solidFill>
                  <a:schemeClr val="dk1"/>
                </a:solidFill>
              </a:rPr>
              <a:t>які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виконуються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після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збирання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інформації</a:t>
            </a:r>
            <a:r>
              <a:rPr lang="ru-RU" sz="1000" i="1" dirty="0">
                <a:solidFill>
                  <a:schemeClr val="dk1"/>
                </a:solidFill>
              </a:rPr>
              <a:t>. </a:t>
            </a:r>
            <a:r>
              <a:rPr lang="ru-RU" sz="1000" i="1" dirty="0" err="1">
                <a:solidFill>
                  <a:schemeClr val="dk1"/>
                </a:solidFill>
              </a:rPr>
              <a:t>Важливо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виконати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обидва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процеси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відповідно</a:t>
            </a:r>
            <a:r>
              <a:rPr lang="ru-RU" sz="1000" i="1" dirty="0">
                <a:solidFill>
                  <a:schemeClr val="dk1"/>
                </a:solidFill>
              </a:rPr>
              <a:t> до </a:t>
            </a:r>
            <a:r>
              <a:rPr lang="ru-RU" sz="1000" i="1" dirty="0" err="1">
                <a:solidFill>
                  <a:schemeClr val="dk1"/>
                </a:solidFill>
              </a:rPr>
              <a:t>певних</a:t>
            </a:r>
            <a:r>
              <a:rPr lang="ru-RU" sz="1000" i="1" dirty="0">
                <a:solidFill>
                  <a:schemeClr val="dk1"/>
                </a:solidFill>
              </a:rPr>
              <a:t> правил, </a:t>
            </a:r>
            <a:r>
              <a:rPr lang="ru-RU" sz="1000" i="1" dirty="0" err="1">
                <a:solidFill>
                  <a:schemeClr val="dk1"/>
                </a:solidFill>
              </a:rPr>
              <a:t>щоби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зібрану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інформацію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можна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було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вважати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достовірною</a:t>
            </a:r>
            <a:r>
              <a:rPr lang="ru-RU" sz="1000" i="1" dirty="0">
                <a:solidFill>
                  <a:schemeClr val="dk1"/>
                </a:solidFill>
              </a:rPr>
              <a:t> і </a:t>
            </a:r>
            <a:r>
              <a:rPr lang="ru-RU" sz="1000" i="1" dirty="0" err="1">
                <a:solidFill>
                  <a:schemeClr val="dk1"/>
                </a:solidFill>
              </a:rPr>
              <a:t>включати</a:t>
            </a:r>
            <a:r>
              <a:rPr lang="ru-RU" sz="1000" i="1" dirty="0">
                <a:solidFill>
                  <a:schemeClr val="dk1"/>
                </a:solidFill>
              </a:rPr>
              <a:t> до </a:t>
            </a:r>
            <a:r>
              <a:rPr lang="ru-RU" sz="1000" i="1" dirty="0" err="1">
                <a:solidFill>
                  <a:schemeClr val="dk1"/>
                </a:solidFill>
              </a:rPr>
              <a:t>подальшого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звіту</a:t>
            </a:r>
            <a:r>
              <a:rPr lang="ru-RU" sz="1000" i="1" dirty="0">
                <a:solidFill>
                  <a:schemeClr val="dk1"/>
                </a:solidFill>
              </a:rPr>
              <a:t> й </a:t>
            </a:r>
            <a:r>
              <a:rPr lang="ru-RU" sz="1000" i="1" dirty="0" err="1">
                <a:solidFill>
                  <a:schemeClr val="dk1"/>
                </a:solidFill>
              </a:rPr>
              <a:t>заходів</a:t>
            </a:r>
            <a:r>
              <a:rPr lang="ru-RU" sz="1000" i="1" dirty="0">
                <a:solidFill>
                  <a:schemeClr val="dk1"/>
                </a:solidFill>
              </a:rPr>
              <a:t> з </a:t>
            </a:r>
            <a:r>
              <a:rPr lang="ru-RU" sz="1000" i="1" dirty="0" err="1">
                <a:solidFill>
                  <a:schemeClr val="dk1"/>
                </a:solidFill>
              </a:rPr>
              <a:t>адвокації</a:t>
            </a:r>
            <a:r>
              <a:rPr lang="ru-RU" sz="1000" i="1" dirty="0">
                <a:solidFill>
                  <a:schemeClr val="dk1"/>
                </a:solidFill>
              </a:rPr>
              <a:t>.</a:t>
            </a:r>
          </a:p>
          <a:p>
            <a:pPr marL="0" indent="0">
              <a:lnSpc>
                <a:spcPct val="115000"/>
              </a:lnSpc>
              <a:buClr>
                <a:schemeClr val="dk1"/>
              </a:buClr>
              <a:buNone/>
            </a:pPr>
            <a:r>
              <a:rPr lang="ru-RU" sz="1000" i="1" dirty="0" err="1">
                <a:solidFill>
                  <a:schemeClr val="dk1"/>
                </a:solidFill>
              </a:rPr>
              <a:t>Можна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запропонувати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аудиторії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простий</a:t>
            </a:r>
            <a:r>
              <a:rPr lang="ru-RU" sz="1000" i="1" dirty="0">
                <a:solidFill>
                  <a:schemeClr val="dk1"/>
                </a:solidFill>
              </a:rPr>
              <a:t> приклад (</a:t>
            </a:r>
            <a:r>
              <a:rPr lang="ru-RU" sz="1000" i="1" dirty="0" err="1">
                <a:solidFill>
                  <a:schemeClr val="dk1"/>
                </a:solidFill>
              </a:rPr>
              <a:t>скажімо</a:t>
            </a:r>
            <a:r>
              <a:rPr lang="ru-RU" sz="1000" i="1" dirty="0">
                <a:solidFill>
                  <a:schemeClr val="dk1"/>
                </a:solidFill>
              </a:rPr>
              <a:t>, </a:t>
            </a:r>
            <a:r>
              <a:rPr lang="ru-RU" sz="1000" i="1" dirty="0" err="1">
                <a:solidFill>
                  <a:schemeClr val="dk1"/>
                </a:solidFill>
              </a:rPr>
              <a:t>такий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сценарій</a:t>
            </a:r>
            <a:r>
              <a:rPr lang="ru-RU" sz="1000" i="1" dirty="0">
                <a:solidFill>
                  <a:schemeClr val="dk1"/>
                </a:solidFill>
              </a:rPr>
              <a:t>: «</a:t>
            </a:r>
            <a:r>
              <a:rPr lang="ru-RU" sz="1000" i="1" dirty="0" err="1">
                <a:solidFill>
                  <a:schemeClr val="dk1"/>
                </a:solidFill>
              </a:rPr>
              <a:t>ви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отримали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повідомлення</a:t>
            </a:r>
            <a:r>
              <a:rPr lang="ru-RU" sz="1000" i="1" dirty="0">
                <a:solidFill>
                  <a:schemeClr val="dk1"/>
                </a:solidFill>
              </a:rPr>
              <a:t> про те, </a:t>
            </a:r>
            <a:r>
              <a:rPr lang="ru-RU" sz="1000" i="1" dirty="0" err="1">
                <a:solidFill>
                  <a:schemeClr val="dk1"/>
                </a:solidFill>
              </a:rPr>
              <a:t>що</a:t>
            </a:r>
            <a:r>
              <a:rPr lang="ru-RU" sz="1000" i="1" dirty="0">
                <a:solidFill>
                  <a:schemeClr val="dk1"/>
                </a:solidFill>
              </a:rPr>
              <a:t> на </a:t>
            </a:r>
            <a:r>
              <a:rPr lang="ru-RU" sz="1000" i="1" dirty="0" err="1">
                <a:solidFill>
                  <a:schemeClr val="dk1"/>
                </a:solidFill>
              </a:rPr>
              <a:t>певному</a:t>
            </a:r>
            <a:r>
              <a:rPr lang="ru-RU" sz="1000" i="1" dirty="0">
                <a:solidFill>
                  <a:schemeClr val="dk1"/>
                </a:solidFill>
              </a:rPr>
              <a:t> контрольно-пропускному </a:t>
            </a:r>
            <a:r>
              <a:rPr lang="ru-RU" sz="1000" i="1" dirty="0" err="1">
                <a:solidFill>
                  <a:schemeClr val="dk1"/>
                </a:solidFill>
              </a:rPr>
              <a:t>пункті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поліція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зупиняє</a:t>
            </a:r>
            <a:r>
              <a:rPr lang="ru-RU" sz="1000" i="1" dirty="0">
                <a:solidFill>
                  <a:schemeClr val="dk1"/>
                </a:solidFill>
              </a:rPr>
              <a:t> та </a:t>
            </a:r>
            <a:r>
              <a:rPr lang="ru-RU" sz="1000" i="1" dirty="0" err="1">
                <a:solidFill>
                  <a:schemeClr val="dk1"/>
                </a:solidFill>
              </a:rPr>
              <a:t>обшукує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всі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автомобілі</a:t>
            </a:r>
            <a:r>
              <a:rPr lang="ru-RU" sz="1000" i="1" dirty="0">
                <a:solidFill>
                  <a:schemeClr val="dk1"/>
                </a:solidFill>
              </a:rPr>
              <a:t>»). </a:t>
            </a:r>
            <a:r>
              <a:rPr lang="ru-RU" sz="1000" i="1" dirty="0" err="1">
                <a:solidFill>
                  <a:schemeClr val="dk1"/>
                </a:solidFill>
              </a:rPr>
              <a:t>Поставте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учасникам</a:t>
            </a:r>
            <a:r>
              <a:rPr lang="ru-RU" sz="1000" i="1" dirty="0">
                <a:solidFill>
                  <a:schemeClr val="dk1"/>
                </a:solidFill>
              </a:rPr>
              <a:t> два </a:t>
            </a:r>
            <a:r>
              <a:rPr lang="ru-RU" sz="1000" i="1" dirty="0" err="1">
                <a:solidFill>
                  <a:schemeClr val="dk1"/>
                </a:solidFill>
              </a:rPr>
              <a:t>запитання</a:t>
            </a:r>
            <a:r>
              <a:rPr lang="ru-RU" sz="1000" i="1" dirty="0">
                <a:solidFill>
                  <a:schemeClr val="dk1"/>
                </a:solidFill>
              </a:rPr>
              <a:t>:</a:t>
            </a:r>
          </a:p>
          <a:p>
            <a:pPr marL="0" indent="0">
              <a:lnSpc>
                <a:spcPct val="115000"/>
              </a:lnSpc>
              <a:buClr>
                <a:schemeClr val="dk1"/>
              </a:buClr>
              <a:buNone/>
            </a:pPr>
            <a:r>
              <a:rPr lang="ru-RU" sz="1000" i="1" dirty="0">
                <a:solidFill>
                  <a:schemeClr val="dk1"/>
                </a:solidFill>
              </a:rPr>
              <a:t>-</a:t>
            </a:r>
            <a:r>
              <a:rPr lang="en-US" sz="1000" i="1" dirty="0">
                <a:solidFill>
                  <a:schemeClr val="dk1"/>
                </a:solidFill>
              </a:rPr>
              <a:t> </a:t>
            </a:r>
            <a:r>
              <a:rPr lang="ru-RU" sz="1000" i="1" dirty="0">
                <a:solidFill>
                  <a:schemeClr val="dk1"/>
                </a:solidFill>
              </a:rPr>
              <a:t>Як </a:t>
            </a:r>
            <a:r>
              <a:rPr lang="ru-RU" sz="1000" i="1" dirty="0" err="1">
                <a:solidFill>
                  <a:schemeClr val="dk1"/>
                </a:solidFill>
              </a:rPr>
              <a:t>можна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перевірити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правдивість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або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хибність</a:t>
            </a:r>
            <a:r>
              <a:rPr lang="ru-RU" sz="1000" i="1" dirty="0">
                <a:solidFill>
                  <a:schemeClr val="dk1"/>
                </a:solidFill>
              </a:rPr>
              <a:t> такого </a:t>
            </a:r>
            <a:r>
              <a:rPr lang="ru-RU" sz="1000" i="1" dirty="0" err="1">
                <a:solidFill>
                  <a:schemeClr val="dk1"/>
                </a:solidFill>
              </a:rPr>
              <a:t>твердження</a:t>
            </a:r>
            <a:r>
              <a:rPr lang="ru-RU" sz="1000" i="1" dirty="0">
                <a:solidFill>
                  <a:schemeClr val="dk1"/>
                </a:solidFill>
              </a:rPr>
              <a:t>?</a:t>
            </a:r>
          </a:p>
          <a:p>
            <a:pPr marL="0" indent="0">
              <a:lnSpc>
                <a:spcPct val="115000"/>
              </a:lnSpc>
              <a:buClr>
                <a:schemeClr val="dk1"/>
              </a:buClr>
              <a:buNone/>
            </a:pPr>
            <a:r>
              <a:rPr lang="ru-RU" sz="1000" i="1" dirty="0">
                <a:solidFill>
                  <a:schemeClr val="dk1"/>
                </a:solidFill>
              </a:rPr>
              <a:t>-</a:t>
            </a:r>
            <a:r>
              <a:rPr lang="en-US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Можливі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відповіді</a:t>
            </a:r>
            <a:r>
              <a:rPr lang="ru-RU" sz="1000" i="1" dirty="0">
                <a:solidFill>
                  <a:schemeClr val="dk1"/>
                </a:solidFill>
              </a:rPr>
              <a:t>: </a:t>
            </a:r>
            <a:r>
              <a:rPr lang="ru-RU" sz="1000" i="1" dirty="0" err="1">
                <a:solidFill>
                  <a:schemeClr val="dk1"/>
                </a:solidFill>
              </a:rPr>
              <a:t>моніторинг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соціальних</a:t>
            </a:r>
            <a:r>
              <a:rPr lang="ru-RU" sz="1000" i="1" dirty="0">
                <a:solidFill>
                  <a:schemeClr val="dk1"/>
                </a:solidFill>
              </a:rPr>
              <a:t> мереж (</a:t>
            </a:r>
            <a:r>
              <a:rPr lang="ru-RU" sz="1000" i="1" dirty="0" err="1">
                <a:solidFill>
                  <a:schemeClr val="dk1"/>
                </a:solidFill>
              </a:rPr>
              <a:t>чи</a:t>
            </a:r>
            <a:r>
              <a:rPr lang="ru-RU" sz="1000" i="1" dirty="0">
                <a:solidFill>
                  <a:schemeClr val="dk1"/>
                </a:solidFill>
              </a:rPr>
              <a:t> є </a:t>
            </a:r>
            <a:r>
              <a:rPr lang="ru-RU" sz="1000" i="1" dirty="0" err="1">
                <a:solidFill>
                  <a:schemeClr val="dk1"/>
                </a:solidFill>
              </a:rPr>
              <a:t>повідомлення</a:t>
            </a:r>
            <a:r>
              <a:rPr lang="ru-RU" sz="1000" i="1" dirty="0">
                <a:solidFill>
                  <a:schemeClr val="dk1"/>
                </a:solidFill>
              </a:rPr>
              <a:t> про </a:t>
            </a:r>
            <a:r>
              <a:rPr lang="ru-RU" sz="1000" i="1" dirty="0" err="1">
                <a:solidFill>
                  <a:schemeClr val="dk1"/>
                </a:solidFill>
              </a:rPr>
              <a:t>це</a:t>
            </a:r>
            <a:r>
              <a:rPr lang="ru-RU" sz="1000" i="1" dirty="0">
                <a:solidFill>
                  <a:schemeClr val="dk1"/>
                </a:solidFill>
              </a:rPr>
              <a:t> в онлайн </a:t>
            </a:r>
            <a:r>
              <a:rPr lang="ru-RU" sz="1000" i="1" dirty="0" err="1">
                <a:solidFill>
                  <a:schemeClr val="dk1"/>
                </a:solidFill>
              </a:rPr>
              <a:t>джерелах</a:t>
            </a:r>
            <a:r>
              <a:rPr lang="ru-RU" sz="1000" i="1" dirty="0">
                <a:solidFill>
                  <a:schemeClr val="dk1"/>
                </a:solidFill>
              </a:rPr>
              <a:t>); </a:t>
            </a:r>
            <a:r>
              <a:rPr lang="ru-RU" sz="1000" i="1" dirty="0" err="1">
                <a:solidFill>
                  <a:schemeClr val="dk1"/>
                </a:solidFill>
              </a:rPr>
              <a:t>перевірка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мобільних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додатків</a:t>
            </a:r>
            <a:r>
              <a:rPr lang="ru-RU" sz="1000" i="1" dirty="0">
                <a:solidFill>
                  <a:schemeClr val="dk1"/>
                </a:solidFill>
              </a:rPr>
              <a:t> з </a:t>
            </a:r>
            <a:r>
              <a:rPr lang="ru-RU" sz="1000" i="1" dirty="0" err="1">
                <a:solidFill>
                  <a:schemeClr val="dk1"/>
                </a:solidFill>
              </a:rPr>
              <a:t>дорожнього</a:t>
            </a:r>
            <a:r>
              <a:rPr lang="ru-RU" sz="1000" i="1" dirty="0">
                <a:solidFill>
                  <a:schemeClr val="dk1"/>
                </a:solidFill>
              </a:rPr>
              <a:t> руху; </a:t>
            </a:r>
            <a:r>
              <a:rPr lang="ru-RU" sz="1000" i="1" dirty="0" err="1">
                <a:solidFill>
                  <a:schemeClr val="dk1"/>
                </a:solidFill>
              </a:rPr>
              <a:t>зв'язок</a:t>
            </a:r>
            <a:r>
              <a:rPr lang="ru-RU" sz="1000" i="1" dirty="0">
                <a:solidFill>
                  <a:schemeClr val="dk1"/>
                </a:solidFill>
              </a:rPr>
              <a:t> з </a:t>
            </a:r>
            <a:r>
              <a:rPr lang="ru-RU" sz="1000" i="1" dirty="0" err="1">
                <a:solidFill>
                  <a:schemeClr val="dk1"/>
                </a:solidFill>
              </a:rPr>
              <a:t>тими</a:t>
            </a:r>
            <a:r>
              <a:rPr lang="ru-RU" sz="1000" i="1" dirty="0">
                <a:solidFill>
                  <a:schemeClr val="dk1"/>
                </a:solidFill>
              </a:rPr>
              <a:t>, </a:t>
            </a:r>
            <a:r>
              <a:rPr lang="ru-RU" sz="1000" i="1" dirty="0" err="1">
                <a:solidFill>
                  <a:schemeClr val="dk1"/>
                </a:solidFill>
              </a:rPr>
              <a:t>хто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повідомляв</a:t>
            </a:r>
            <a:r>
              <a:rPr lang="ru-RU" sz="1000" i="1" dirty="0">
                <a:solidFill>
                  <a:schemeClr val="dk1"/>
                </a:solidFill>
              </a:rPr>
              <a:t> про </a:t>
            </a:r>
            <a:r>
              <a:rPr lang="ru-RU" sz="1000" i="1" dirty="0" err="1">
                <a:solidFill>
                  <a:schemeClr val="dk1"/>
                </a:solidFill>
              </a:rPr>
              <a:t>такі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зупинки</a:t>
            </a:r>
            <a:r>
              <a:rPr lang="ru-RU" sz="1000" i="1" dirty="0">
                <a:solidFill>
                  <a:schemeClr val="dk1"/>
                </a:solidFill>
              </a:rPr>
              <a:t>; </a:t>
            </a:r>
            <a:r>
              <a:rPr lang="ru-RU" sz="1000" i="1" dirty="0" err="1">
                <a:solidFill>
                  <a:schemeClr val="dk1"/>
                </a:solidFill>
              </a:rPr>
              <a:t>безпосереднє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спостереження</a:t>
            </a:r>
            <a:r>
              <a:rPr lang="ru-RU" sz="1000" i="1" dirty="0">
                <a:solidFill>
                  <a:schemeClr val="dk1"/>
                </a:solidFill>
              </a:rPr>
              <a:t> на </a:t>
            </a:r>
            <a:r>
              <a:rPr lang="ru-RU" sz="1000" i="1" dirty="0" err="1">
                <a:solidFill>
                  <a:schemeClr val="dk1"/>
                </a:solidFill>
              </a:rPr>
              <a:t>цьому</a:t>
            </a:r>
            <a:r>
              <a:rPr lang="ru-RU" sz="1000" i="1" dirty="0">
                <a:solidFill>
                  <a:schemeClr val="dk1"/>
                </a:solidFill>
              </a:rPr>
              <a:t> контрольно-пропускному </a:t>
            </a:r>
            <a:r>
              <a:rPr lang="ru-RU" sz="1000" i="1" dirty="0" err="1">
                <a:solidFill>
                  <a:schemeClr val="dk1"/>
                </a:solidFill>
              </a:rPr>
              <a:t>пункті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тощо</a:t>
            </a:r>
            <a:r>
              <a:rPr lang="ru-RU" sz="1000" i="1" dirty="0">
                <a:solidFill>
                  <a:schemeClr val="dk1"/>
                </a:solidFill>
              </a:rPr>
              <a:t>. </a:t>
            </a:r>
          </a:p>
          <a:p>
            <a:pPr marL="0" indent="0">
              <a:lnSpc>
                <a:spcPct val="115000"/>
              </a:lnSpc>
              <a:buClr>
                <a:schemeClr val="dk1"/>
              </a:buClr>
              <a:buNone/>
            </a:pPr>
            <a:r>
              <a:rPr lang="ru-RU" sz="1000" i="1" dirty="0">
                <a:solidFill>
                  <a:schemeClr val="dk1"/>
                </a:solidFill>
              </a:rPr>
              <a:t>- </a:t>
            </a:r>
            <a:r>
              <a:rPr lang="ru-RU" sz="1000" i="1" dirty="0" err="1">
                <a:solidFill>
                  <a:schemeClr val="dk1"/>
                </a:solidFill>
              </a:rPr>
              <a:t>Після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здійснення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такої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верифікації</a:t>
            </a:r>
            <a:r>
              <a:rPr lang="ru-RU" sz="1000" i="1" dirty="0">
                <a:solidFill>
                  <a:schemeClr val="dk1"/>
                </a:solidFill>
              </a:rPr>
              <a:t>, </a:t>
            </a:r>
            <a:r>
              <a:rPr lang="ru-RU" sz="1000" i="1" dirty="0" err="1">
                <a:solidFill>
                  <a:schemeClr val="dk1"/>
                </a:solidFill>
              </a:rPr>
              <a:t>які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фактори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можуть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указувати</a:t>
            </a:r>
            <a:r>
              <a:rPr lang="ru-RU" sz="1000" i="1" dirty="0">
                <a:solidFill>
                  <a:schemeClr val="dk1"/>
                </a:solidFill>
              </a:rPr>
              <a:t> на те, </a:t>
            </a:r>
            <a:r>
              <a:rPr lang="ru-RU" sz="1000" i="1" dirty="0" err="1">
                <a:solidFill>
                  <a:schemeClr val="dk1"/>
                </a:solidFill>
              </a:rPr>
              <a:t>що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зазначені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дії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порушують</a:t>
            </a:r>
            <a:r>
              <a:rPr lang="ru-RU" sz="1000" i="1" dirty="0">
                <a:solidFill>
                  <a:schemeClr val="dk1"/>
                </a:solidFill>
              </a:rPr>
              <a:t> права </a:t>
            </a:r>
            <a:r>
              <a:rPr lang="ru-RU" sz="1000" i="1" dirty="0" err="1">
                <a:solidFill>
                  <a:schemeClr val="dk1"/>
                </a:solidFill>
              </a:rPr>
              <a:t>людини</a:t>
            </a:r>
            <a:r>
              <a:rPr lang="ru-RU" sz="1000" i="1" dirty="0">
                <a:solidFill>
                  <a:schemeClr val="dk1"/>
                </a:solidFill>
              </a:rPr>
              <a:t>?</a:t>
            </a:r>
          </a:p>
          <a:p>
            <a:pPr marL="0" indent="0">
              <a:lnSpc>
                <a:spcPct val="115000"/>
              </a:lnSpc>
              <a:buClr>
                <a:schemeClr val="dk1"/>
              </a:buClr>
              <a:buNone/>
            </a:pPr>
            <a:r>
              <a:rPr lang="ru-RU" sz="1000" i="1" dirty="0">
                <a:solidFill>
                  <a:schemeClr val="dk1"/>
                </a:solidFill>
              </a:rPr>
              <a:t>-</a:t>
            </a:r>
            <a:r>
              <a:rPr lang="en-US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Можливі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відповіді</a:t>
            </a:r>
            <a:r>
              <a:rPr lang="ru-RU" sz="1000" i="1" dirty="0">
                <a:solidFill>
                  <a:schemeClr val="dk1"/>
                </a:solidFill>
              </a:rPr>
              <a:t>: </a:t>
            </a:r>
            <a:r>
              <a:rPr lang="ru-RU" sz="1000" i="1" dirty="0" err="1">
                <a:solidFill>
                  <a:schemeClr val="dk1"/>
                </a:solidFill>
              </a:rPr>
              <a:t>обсяг</a:t>
            </a:r>
            <a:r>
              <a:rPr lang="ru-RU" sz="1000" i="1" dirty="0">
                <a:solidFill>
                  <a:schemeClr val="dk1"/>
                </a:solidFill>
              </a:rPr>
              <a:t>; причини для </a:t>
            </a:r>
            <a:r>
              <a:rPr lang="ru-RU" sz="1000" i="1" dirty="0" err="1">
                <a:solidFill>
                  <a:schemeClr val="dk1"/>
                </a:solidFill>
              </a:rPr>
              <a:t>обшуку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автомобілів</a:t>
            </a:r>
            <a:r>
              <a:rPr lang="ru-RU" sz="1000" i="1" dirty="0">
                <a:solidFill>
                  <a:schemeClr val="dk1"/>
                </a:solidFill>
              </a:rPr>
              <a:t>; </a:t>
            </a:r>
            <a:r>
              <a:rPr lang="ru-RU" sz="1000" i="1" dirty="0" err="1">
                <a:solidFill>
                  <a:schemeClr val="dk1"/>
                </a:solidFill>
              </a:rPr>
              <a:t>методи</a:t>
            </a:r>
            <a:r>
              <a:rPr lang="ru-RU" sz="1000" i="1" dirty="0">
                <a:solidFill>
                  <a:schemeClr val="dk1"/>
                </a:solidFill>
              </a:rPr>
              <a:t> та </a:t>
            </a:r>
            <a:r>
              <a:rPr lang="ru-RU" sz="1000" i="1" dirty="0" err="1">
                <a:solidFill>
                  <a:schemeClr val="dk1"/>
                </a:solidFill>
              </a:rPr>
              <a:t>дії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поліції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під</a:t>
            </a:r>
            <a:r>
              <a:rPr lang="ru-RU" sz="1000" i="1" dirty="0">
                <a:solidFill>
                  <a:schemeClr val="dk1"/>
                </a:solidFill>
              </a:rPr>
              <a:t> час </a:t>
            </a:r>
            <a:r>
              <a:rPr lang="ru-RU" sz="1000" i="1" dirty="0" err="1">
                <a:solidFill>
                  <a:schemeClr val="dk1"/>
                </a:solidFill>
              </a:rPr>
              <a:t>обшуків</a:t>
            </a:r>
            <a:r>
              <a:rPr lang="ru-RU" sz="1000" i="1" dirty="0">
                <a:solidFill>
                  <a:schemeClr val="dk1"/>
                </a:solidFill>
              </a:rPr>
              <a:t>; </a:t>
            </a:r>
            <a:r>
              <a:rPr lang="ru-RU" sz="1000" i="1" dirty="0" err="1">
                <a:solidFill>
                  <a:schemeClr val="dk1"/>
                </a:solidFill>
              </a:rPr>
              <a:t>застосовна</a:t>
            </a:r>
            <a:r>
              <a:rPr lang="ru-RU" sz="1000" i="1" dirty="0">
                <a:solidFill>
                  <a:schemeClr val="dk1"/>
                </a:solidFill>
              </a:rPr>
              <a:t> нормативно-</a:t>
            </a:r>
            <a:r>
              <a:rPr lang="ru-RU" sz="1000" i="1" dirty="0" err="1">
                <a:solidFill>
                  <a:schemeClr val="dk1"/>
                </a:solidFill>
              </a:rPr>
              <a:t>правова</a:t>
            </a:r>
            <a:r>
              <a:rPr lang="ru-RU" sz="1000" i="1" dirty="0">
                <a:solidFill>
                  <a:schemeClr val="dk1"/>
                </a:solidFill>
              </a:rPr>
              <a:t> база </a:t>
            </a:r>
            <a:r>
              <a:rPr lang="ru-RU" sz="1000" i="1" dirty="0" err="1">
                <a:solidFill>
                  <a:schemeClr val="dk1"/>
                </a:solidFill>
              </a:rPr>
              <a:t>тощо</a:t>
            </a:r>
            <a:r>
              <a:rPr lang="ru-RU" sz="1000" i="1" dirty="0">
                <a:solidFill>
                  <a:schemeClr val="dk1"/>
                </a:solidFill>
              </a:rPr>
              <a:t>. 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28465183b6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28465183b6_0_55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lnSpc>
                <a:spcPct val="115000"/>
              </a:lnSpc>
              <a:buNone/>
            </a:pPr>
            <a:r>
              <a:rPr lang="ru-RU" sz="1000" i="1" dirty="0" err="1">
                <a:solidFill>
                  <a:schemeClr val="dk1"/>
                </a:solidFill>
              </a:rPr>
              <a:t>Першим</a:t>
            </a:r>
            <a:r>
              <a:rPr lang="ru-RU" sz="1000" i="1" dirty="0">
                <a:solidFill>
                  <a:schemeClr val="dk1"/>
                </a:solidFill>
              </a:rPr>
              <a:t> кроком у </a:t>
            </a:r>
            <a:r>
              <a:rPr lang="ru-RU" sz="1000" i="1" dirty="0" err="1">
                <a:solidFill>
                  <a:schemeClr val="dk1"/>
                </a:solidFill>
              </a:rPr>
              <a:t>визначенні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достовірності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інформації</a:t>
            </a:r>
            <a:r>
              <a:rPr lang="ru-RU" sz="1000" i="1" dirty="0">
                <a:solidFill>
                  <a:schemeClr val="dk1"/>
                </a:solidFill>
              </a:rPr>
              <a:t> є </a:t>
            </a:r>
            <a:r>
              <a:rPr lang="ru-RU" sz="1000" i="1" dirty="0" err="1">
                <a:solidFill>
                  <a:schemeClr val="dk1"/>
                </a:solidFill>
              </a:rPr>
              <a:t>визначення</a:t>
            </a:r>
            <a:r>
              <a:rPr lang="ru-RU" sz="1000" i="1" dirty="0">
                <a:solidFill>
                  <a:schemeClr val="dk1"/>
                </a:solidFill>
              </a:rPr>
              <a:t> того, </a:t>
            </a:r>
            <a:r>
              <a:rPr lang="ru-RU" sz="1000" i="1" dirty="0" err="1">
                <a:solidFill>
                  <a:schemeClr val="dk1"/>
                </a:solidFill>
              </a:rPr>
              <a:t>наскільки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можна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довіряти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джерелу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цієї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інформації</a:t>
            </a:r>
            <a:r>
              <a:rPr lang="ru-RU" sz="1000" i="1" dirty="0">
                <a:solidFill>
                  <a:schemeClr val="dk1"/>
                </a:solidFill>
              </a:rPr>
              <a:t>. </a:t>
            </a:r>
            <a:r>
              <a:rPr lang="ru-RU" sz="1000" i="1" dirty="0" err="1">
                <a:solidFill>
                  <a:schemeClr val="dk1"/>
                </a:solidFill>
              </a:rPr>
              <a:t>Візьміть</a:t>
            </a:r>
            <a:r>
              <a:rPr lang="ru-RU" sz="1000" i="1" dirty="0">
                <a:solidFill>
                  <a:schemeClr val="dk1"/>
                </a:solidFill>
              </a:rPr>
              <a:t> до </a:t>
            </a:r>
            <a:r>
              <a:rPr lang="ru-RU" sz="1000" i="1" dirty="0" err="1">
                <a:solidFill>
                  <a:schemeClr val="dk1"/>
                </a:solidFill>
              </a:rPr>
              <a:t>уваги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такі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фактори</a:t>
            </a:r>
            <a:r>
              <a:rPr lang="ru-RU" sz="1000" i="1" dirty="0">
                <a:solidFill>
                  <a:schemeClr val="dk1"/>
                </a:solidFill>
              </a:rPr>
              <a:t>:</a:t>
            </a:r>
          </a:p>
          <a:p>
            <a:pPr marL="0" indent="0">
              <a:lnSpc>
                <a:spcPct val="115000"/>
              </a:lnSpc>
              <a:buNone/>
            </a:pPr>
            <a:r>
              <a:rPr lang="ru-RU" sz="1000" i="1" dirty="0">
                <a:solidFill>
                  <a:schemeClr val="dk1"/>
                </a:solidFill>
              </a:rPr>
              <a:t>-</a:t>
            </a:r>
            <a:r>
              <a:rPr lang="en-US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Надійність</a:t>
            </a:r>
            <a:r>
              <a:rPr lang="ru-RU" sz="1000" i="1" dirty="0">
                <a:solidFill>
                  <a:schemeClr val="dk1"/>
                </a:solidFill>
              </a:rPr>
              <a:t> – </a:t>
            </a:r>
            <a:r>
              <a:rPr lang="ru-RU" sz="1000" i="1" dirty="0" err="1">
                <a:solidFill>
                  <a:schemeClr val="dk1"/>
                </a:solidFill>
              </a:rPr>
              <a:t>чи</a:t>
            </a:r>
            <a:r>
              <a:rPr lang="ru-RU" sz="1000" i="1" dirty="0">
                <a:solidFill>
                  <a:schemeClr val="dk1"/>
                </a:solidFill>
              </a:rPr>
              <a:t>  </a:t>
            </a:r>
            <a:r>
              <a:rPr lang="ru-RU" sz="1000" i="1" dirty="0" err="1">
                <a:solidFill>
                  <a:schemeClr val="dk1"/>
                </a:solidFill>
              </a:rPr>
              <a:t>раніше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це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джерело</a:t>
            </a:r>
            <a:r>
              <a:rPr lang="ru-RU" sz="1000" i="1" dirty="0">
                <a:solidFill>
                  <a:schemeClr val="dk1"/>
                </a:solidFill>
              </a:rPr>
              <a:t> надавало </a:t>
            </a:r>
            <a:r>
              <a:rPr lang="ru-RU" sz="1000" i="1" dirty="0" err="1">
                <a:solidFill>
                  <a:schemeClr val="dk1"/>
                </a:solidFill>
              </a:rPr>
              <a:t>достовірну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інформацію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чи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актуальні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експертні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дані</a:t>
            </a:r>
            <a:r>
              <a:rPr lang="ru-RU" sz="1000" i="1" dirty="0">
                <a:solidFill>
                  <a:schemeClr val="dk1"/>
                </a:solidFill>
              </a:rPr>
              <a:t>?</a:t>
            </a:r>
          </a:p>
          <a:p>
            <a:pPr marL="0" indent="0">
              <a:lnSpc>
                <a:spcPct val="115000"/>
              </a:lnSpc>
              <a:buNone/>
            </a:pPr>
            <a:r>
              <a:rPr lang="ru-RU" sz="1000" i="1" dirty="0">
                <a:solidFill>
                  <a:schemeClr val="dk1"/>
                </a:solidFill>
              </a:rPr>
              <a:t>-</a:t>
            </a:r>
            <a:r>
              <a:rPr lang="en-US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Неупередженість</a:t>
            </a:r>
            <a:r>
              <a:rPr lang="ru-RU" sz="1000" i="1" dirty="0">
                <a:solidFill>
                  <a:schemeClr val="dk1"/>
                </a:solidFill>
              </a:rPr>
              <a:t>/</a:t>
            </a:r>
            <a:r>
              <a:rPr lang="ru-RU" sz="1000" i="1" dirty="0" err="1">
                <a:solidFill>
                  <a:schemeClr val="dk1"/>
                </a:solidFill>
              </a:rPr>
              <a:t>об’єктивність</a:t>
            </a:r>
            <a:r>
              <a:rPr lang="ru-RU" sz="1000" i="1" dirty="0">
                <a:solidFill>
                  <a:schemeClr val="dk1"/>
                </a:solidFill>
              </a:rPr>
              <a:t> – не  </a:t>
            </a:r>
            <a:r>
              <a:rPr lang="ru-RU" sz="1000" i="1" dirty="0" err="1">
                <a:solidFill>
                  <a:schemeClr val="dk1"/>
                </a:solidFill>
              </a:rPr>
              <a:t>існує</a:t>
            </a:r>
            <a:r>
              <a:rPr lang="ru-RU" sz="1000" i="1" dirty="0">
                <a:solidFill>
                  <a:schemeClr val="dk1"/>
                </a:solidFill>
              </a:rPr>
              <a:t> абсолютно </a:t>
            </a:r>
            <a:r>
              <a:rPr lang="ru-RU" sz="1000" i="1" dirty="0" err="1">
                <a:solidFill>
                  <a:schemeClr val="dk1"/>
                </a:solidFill>
              </a:rPr>
              <a:t>неупереджених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джерел</a:t>
            </a:r>
            <a:r>
              <a:rPr lang="ru-RU" sz="1000" i="1" dirty="0">
                <a:solidFill>
                  <a:schemeClr val="dk1"/>
                </a:solidFill>
              </a:rPr>
              <a:t>, особливо коли </a:t>
            </a:r>
            <a:r>
              <a:rPr lang="ru-RU" sz="1000" i="1" dirty="0" err="1">
                <a:solidFill>
                  <a:schemeClr val="dk1"/>
                </a:solidFill>
              </a:rPr>
              <a:t>йдеться</a:t>
            </a:r>
            <a:r>
              <a:rPr lang="ru-RU" sz="1000" i="1" dirty="0">
                <a:solidFill>
                  <a:schemeClr val="dk1"/>
                </a:solidFill>
              </a:rPr>
              <a:t> про </a:t>
            </a:r>
            <a:r>
              <a:rPr lang="ru-RU" sz="1000" i="1" dirty="0" err="1">
                <a:solidFill>
                  <a:schemeClr val="dk1"/>
                </a:solidFill>
              </a:rPr>
              <a:t>особисті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свідчення</a:t>
            </a:r>
            <a:r>
              <a:rPr lang="ru-RU" sz="1000" i="1" dirty="0">
                <a:solidFill>
                  <a:schemeClr val="dk1"/>
                </a:solidFill>
              </a:rPr>
              <a:t> людей. </a:t>
            </a:r>
            <a:r>
              <a:rPr lang="ru-RU" sz="1000" i="1" dirty="0" err="1">
                <a:solidFill>
                  <a:schemeClr val="dk1"/>
                </a:solidFill>
              </a:rPr>
              <a:t>Однак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важливо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враховувати</a:t>
            </a:r>
            <a:r>
              <a:rPr lang="ru-RU" sz="1000" i="1" dirty="0">
                <a:solidFill>
                  <a:schemeClr val="dk1"/>
                </a:solidFill>
              </a:rPr>
              <a:t>, </a:t>
            </a:r>
            <a:r>
              <a:rPr lang="ru-RU" sz="1000" i="1" dirty="0" err="1">
                <a:solidFill>
                  <a:schemeClr val="dk1"/>
                </a:solidFill>
              </a:rPr>
              <a:t>чи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має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джерело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вагомі</a:t>
            </a:r>
            <a:r>
              <a:rPr lang="ru-RU" sz="1000" i="1" dirty="0">
                <a:solidFill>
                  <a:schemeClr val="dk1"/>
                </a:solidFill>
              </a:rPr>
              <a:t> причини </a:t>
            </a:r>
            <a:r>
              <a:rPr lang="ru-RU" sz="1000" i="1" dirty="0" err="1">
                <a:solidFill>
                  <a:schemeClr val="dk1"/>
                </a:solidFill>
              </a:rPr>
              <a:t>спотворювати</a:t>
            </a:r>
            <a:r>
              <a:rPr lang="ru-RU" sz="1000" i="1" dirty="0">
                <a:solidFill>
                  <a:schemeClr val="dk1"/>
                </a:solidFill>
              </a:rPr>
              <a:t> правду. </a:t>
            </a:r>
            <a:r>
              <a:rPr lang="ru-RU" sz="1000" i="1" dirty="0" err="1">
                <a:solidFill>
                  <a:schemeClr val="dk1"/>
                </a:solidFill>
              </a:rPr>
              <a:t>Наявність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певного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упередження</a:t>
            </a:r>
            <a:r>
              <a:rPr lang="ru-RU" sz="1000" i="1" dirty="0">
                <a:solidFill>
                  <a:schemeClr val="dk1"/>
                </a:solidFill>
              </a:rPr>
              <a:t> не </a:t>
            </a:r>
            <a:r>
              <a:rPr lang="ru-RU" sz="1000" i="1" dirty="0" err="1">
                <a:solidFill>
                  <a:schemeClr val="dk1"/>
                </a:solidFill>
              </a:rPr>
              <a:t>означає</a:t>
            </a:r>
            <a:r>
              <a:rPr lang="ru-RU" sz="1000" i="1" dirty="0">
                <a:solidFill>
                  <a:schemeClr val="dk1"/>
                </a:solidFill>
              </a:rPr>
              <a:t>, </a:t>
            </a:r>
            <a:r>
              <a:rPr lang="ru-RU" sz="1000" i="1" dirty="0" err="1">
                <a:solidFill>
                  <a:schemeClr val="dk1"/>
                </a:solidFill>
              </a:rPr>
              <a:t>що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інформація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недостовірна</a:t>
            </a:r>
            <a:r>
              <a:rPr lang="ru-RU" sz="1000" i="1" dirty="0">
                <a:solidFill>
                  <a:schemeClr val="dk1"/>
                </a:solidFill>
              </a:rPr>
              <a:t>. </a:t>
            </a:r>
            <a:r>
              <a:rPr lang="ru-RU" sz="1000" i="1" dirty="0" err="1">
                <a:solidFill>
                  <a:schemeClr val="dk1"/>
                </a:solidFill>
              </a:rPr>
              <a:t>Це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лише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додає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ще</a:t>
            </a:r>
            <a:r>
              <a:rPr lang="ru-RU" sz="1000" i="1" dirty="0">
                <a:solidFill>
                  <a:schemeClr val="dk1"/>
                </a:solidFill>
              </a:rPr>
              <a:t> один фактор, </a:t>
            </a:r>
            <a:r>
              <a:rPr lang="ru-RU" sz="1000" i="1" dirty="0" err="1">
                <a:solidFill>
                  <a:schemeClr val="dk1"/>
                </a:solidFill>
              </a:rPr>
              <a:t>який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слід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ураховувати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під</a:t>
            </a:r>
            <a:r>
              <a:rPr lang="ru-RU" sz="1000" i="1" dirty="0">
                <a:solidFill>
                  <a:schemeClr val="dk1"/>
                </a:solidFill>
              </a:rPr>
              <a:t> час </a:t>
            </a:r>
            <a:r>
              <a:rPr lang="ru-RU" sz="1000" i="1" dirty="0" err="1">
                <a:solidFill>
                  <a:schemeClr val="dk1"/>
                </a:solidFill>
              </a:rPr>
              <a:t>верифікації</a:t>
            </a:r>
            <a:r>
              <a:rPr lang="ru-RU" sz="1000" i="1" dirty="0">
                <a:solidFill>
                  <a:schemeClr val="dk1"/>
                </a:solidFill>
              </a:rPr>
              <a:t>.</a:t>
            </a:r>
          </a:p>
          <a:p>
            <a:pPr marL="0" indent="0">
              <a:lnSpc>
                <a:spcPct val="115000"/>
              </a:lnSpc>
              <a:buNone/>
            </a:pPr>
            <a:r>
              <a:rPr lang="ru-RU" sz="1000" i="1" dirty="0">
                <a:solidFill>
                  <a:schemeClr val="dk1"/>
                </a:solidFill>
              </a:rPr>
              <a:t>-</a:t>
            </a:r>
            <a:r>
              <a:rPr lang="en-US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Анонімність</a:t>
            </a:r>
            <a:r>
              <a:rPr lang="ru-RU" sz="1000" i="1" dirty="0">
                <a:solidFill>
                  <a:schemeClr val="dk1"/>
                </a:solidFill>
              </a:rPr>
              <a:t> (</a:t>
            </a:r>
            <a:r>
              <a:rPr lang="ru-RU" sz="1000" i="1" dirty="0" err="1">
                <a:solidFill>
                  <a:schemeClr val="dk1"/>
                </a:solidFill>
              </a:rPr>
              <a:t>або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її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відсутність</a:t>
            </a:r>
            <a:r>
              <a:rPr lang="ru-RU" sz="1000" i="1" dirty="0">
                <a:solidFill>
                  <a:schemeClr val="dk1"/>
                </a:solidFill>
              </a:rPr>
              <a:t>) – у </a:t>
            </a:r>
            <a:r>
              <a:rPr lang="ru-RU" sz="1000" i="1" dirty="0" err="1">
                <a:solidFill>
                  <a:schemeClr val="dk1"/>
                </a:solidFill>
              </a:rPr>
              <a:t>сучасних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реаліях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соціальних</a:t>
            </a:r>
            <a:r>
              <a:rPr lang="ru-RU" sz="1000" i="1" dirty="0">
                <a:solidFill>
                  <a:schemeClr val="dk1"/>
                </a:solidFill>
              </a:rPr>
              <a:t> мереж </a:t>
            </a:r>
            <a:r>
              <a:rPr lang="ru-RU" sz="1000" i="1" dirty="0" err="1">
                <a:solidFill>
                  <a:schemeClr val="dk1"/>
                </a:solidFill>
              </a:rPr>
              <a:t>анонімні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джерела</a:t>
            </a:r>
            <a:r>
              <a:rPr lang="ru-RU" sz="1000" i="1" dirty="0">
                <a:solidFill>
                  <a:schemeClr val="dk1"/>
                </a:solidFill>
              </a:rPr>
              <a:t> є </a:t>
            </a:r>
            <a:r>
              <a:rPr lang="ru-RU" sz="1000" i="1" dirty="0" err="1">
                <a:solidFill>
                  <a:schemeClr val="dk1"/>
                </a:solidFill>
              </a:rPr>
              <a:t>дуже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поширеним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явищем</a:t>
            </a:r>
            <a:r>
              <a:rPr lang="ru-RU" sz="1000" i="1" dirty="0">
                <a:solidFill>
                  <a:schemeClr val="dk1"/>
                </a:solidFill>
              </a:rPr>
              <a:t>. </a:t>
            </a:r>
            <a:r>
              <a:rPr lang="ru-RU" sz="1000" i="1" dirty="0" err="1">
                <a:solidFill>
                  <a:schemeClr val="dk1"/>
                </a:solidFill>
              </a:rPr>
              <a:t>Підтвердження</a:t>
            </a:r>
            <a:r>
              <a:rPr lang="ru-RU" sz="1000" i="1" dirty="0">
                <a:solidFill>
                  <a:schemeClr val="dk1"/>
                </a:solidFill>
              </a:rPr>
              <a:t> особи </a:t>
            </a:r>
            <a:r>
              <a:rPr lang="ru-RU" sz="1000" i="1" dirty="0" err="1">
                <a:solidFill>
                  <a:schemeClr val="dk1"/>
                </a:solidFill>
              </a:rPr>
              <a:t>джерела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допоможе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підвищити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достовірність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наданої</a:t>
            </a:r>
            <a:r>
              <a:rPr lang="ru-RU" sz="1000" i="1" dirty="0">
                <a:solidFill>
                  <a:schemeClr val="dk1"/>
                </a:solidFill>
              </a:rPr>
              <a:t> ним </a:t>
            </a:r>
            <a:r>
              <a:rPr lang="ru-RU" sz="1000" i="1" dirty="0" err="1">
                <a:solidFill>
                  <a:schemeClr val="dk1"/>
                </a:solidFill>
              </a:rPr>
              <a:t>інформації</a:t>
            </a:r>
            <a:r>
              <a:rPr lang="ru-RU" sz="1000" i="1" dirty="0">
                <a:solidFill>
                  <a:schemeClr val="dk1"/>
                </a:solidFill>
              </a:rPr>
              <a:t>. 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328465183b6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328465183b6_0_61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lnSpc>
                <a:spcPct val="115000"/>
              </a:lnSpc>
              <a:buClr>
                <a:schemeClr val="dk1"/>
              </a:buClr>
              <a:buNone/>
            </a:pPr>
            <a:r>
              <a:rPr lang="ru-RU" sz="1000" i="1" dirty="0" err="1">
                <a:solidFill>
                  <a:schemeClr val="dk1"/>
                </a:solidFill>
              </a:rPr>
              <a:t>Використання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щонайменше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трьох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джерел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називається</a:t>
            </a:r>
            <a:r>
              <a:rPr lang="ru-RU" sz="1000" i="1" dirty="0">
                <a:solidFill>
                  <a:schemeClr val="dk1"/>
                </a:solidFill>
              </a:rPr>
              <a:t> «</a:t>
            </a:r>
            <a:r>
              <a:rPr lang="ru-RU" sz="1000" i="1" dirty="0" err="1">
                <a:solidFill>
                  <a:schemeClr val="dk1"/>
                </a:solidFill>
              </a:rPr>
              <a:t>тріангуляцією</a:t>
            </a:r>
            <a:r>
              <a:rPr lang="ru-RU" sz="1000" i="1" dirty="0">
                <a:solidFill>
                  <a:schemeClr val="dk1"/>
                </a:solidFill>
              </a:rPr>
              <a:t>». </a:t>
            </a:r>
            <a:r>
              <a:rPr lang="ru-RU" sz="1000" i="1" dirty="0" err="1">
                <a:solidFill>
                  <a:schemeClr val="dk1"/>
                </a:solidFill>
              </a:rPr>
              <a:t>Це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дозволяє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сформувати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збалансоване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розуміння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подій</a:t>
            </a:r>
            <a:r>
              <a:rPr lang="ru-RU" sz="1000" i="1" dirty="0">
                <a:solidFill>
                  <a:schemeClr val="dk1"/>
                </a:solidFill>
              </a:rPr>
              <a:t> і не </a:t>
            </a:r>
            <a:r>
              <a:rPr lang="ru-RU" sz="1000" i="1" dirty="0" err="1">
                <a:solidFill>
                  <a:schemeClr val="dk1"/>
                </a:solidFill>
              </a:rPr>
              <a:t>покладатися</a:t>
            </a:r>
            <a:r>
              <a:rPr lang="ru-RU" sz="1000" i="1" dirty="0">
                <a:solidFill>
                  <a:schemeClr val="dk1"/>
                </a:solidFill>
              </a:rPr>
              <a:t> на </a:t>
            </a:r>
            <a:r>
              <a:rPr lang="ru-RU" sz="1000" i="1" dirty="0" err="1">
                <a:solidFill>
                  <a:schemeClr val="dk1"/>
                </a:solidFill>
              </a:rPr>
              <a:t>свідчення</a:t>
            </a:r>
            <a:r>
              <a:rPr lang="ru-RU" sz="1000" i="1" dirty="0">
                <a:solidFill>
                  <a:schemeClr val="dk1"/>
                </a:solidFill>
              </a:rPr>
              <a:t> з одного </a:t>
            </a:r>
            <a:r>
              <a:rPr lang="ru-RU" sz="1000" i="1" dirty="0" err="1">
                <a:solidFill>
                  <a:schemeClr val="dk1"/>
                </a:solidFill>
              </a:rPr>
              <a:t>джерела</a:t>
            </a:r>
            <a:r>
              <a:rPr lang="ru-RU" sz="1000" i="1" dirty="0">
                <a:solidFill>
                  <a:schemeClr val="dk1"/>
                </a:solidFill>
              </a:rPr>
              <a:t>. </a:t>
            </a:r>
            <a:r>
              <a:rPr lang="ru-RU" sz="1000" i="1" dirty="0" err="1">
                <a:solidFill>
                  <a:schemeClr val="dk1"/>
                </a:solidFill>
              </a:rPr>
              <a:t>Важливо</a:t>
            </a:r>
            <a:r>
              <a:rPr lang="ru-RU" sz="1000" i="1" dirty="0">
                <a:solidFill>
                  <a:schemeClr val="dk1"/>
                </a:solidFill>
              </a:rPr>
              <a:t>, </a:t>
            </a:r>
            <a:r>
              <a:rPr lang="ru-RU" sz="1000" i="1" dirty="0" err="1">
                <a:solidFill>
                  <a:schemeClr val="dk1"/>
                </a:solidFill>
              </a:rPr>
              <a:t>щоби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джерела</a:t>
            </a:r>
            <a:r>
              <a:rPr lang="ru-RU" sz="1000" i="1" dirty="0">
                <a:solidFill>
                  <a:schemeClr val="dk1"/>
                </a:solidFill>
              </a:rPr>
              <a:t> представляли </a:t>
            </a:r>
            <a:r>
              <a:rPr lang="ru-RU" sz="1000" i="1" dirty="0" err="1">
                <a:solidFill>
                  <a:schemeClr val="dk1"/>
                </a:solidFill>
              </a:rPr>
              <a:t>різні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позиції</a:t>
            </a:r>
            <a:r>
              <a:rPr lang="ru-RU" sz="1000" i="1" dirty="0">
                <a:solidFill>
                  <a:schemeClr val="dk1"/>
                </a:solidFill>
              </a:rPr>
              <a:t> з </a:t>
            </a:r>
            <a:r>
              <a:rPr lang="ru-RU" sz="1000" i="1" dirty="0" err="1">
                <a:solidFill>
                  <a:schemeClr val="dk1"/>
                </a:solidFill>
              </a:rPr>
              <a:t>певного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питання</a:t>
            </a:r>
            <a:r>
              <a:rPr lang="ru-RU" sz="1000" i="1" dirty="0">
                <a:solidFill>
                  <a:schemeClr val="dk1"/>
                </a:solidFill>
              </a:rPr>
              <a:t> (</a:t>
            </a:r>
            <a:r>
              <a:rPr lang="ru-RU" sz="1000" i="1" dirty="0" err="1">
                <a:solidFill>
                  <a:schemeClr val="dk1"/>
                </a:solidFill>
              </a:rPr>
              <a:t>наприклад</a:t>
            </a:r>
            <a:r>
              <a:rPr lang="ru-RU" sz="1000" i="1" dirty="0">
                <a:solidFill>
                  <a:schemeClr val="dk1"/>
                </a:solidFill>
              </a:rPr>
              <a:t>, </a:t>
            </a:r>
            <a:r>
              <a:rPr lang="ru-RU" sz="1000" i="1" dirty="0" err="1">
                <a:solidFill>
                  <a:schemeClr val="dk1"/>
                </a:solidFill>
              </a:rPr>
              <a:t>позиція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охоронців</a:t>
            </a:r>
            <a:r>
              <a:rPr lang="ru-RU" sz="1000" i="1" dirty="0">
                <a:solidFill>
                  <a:schemeClr val="dk1"/>
                </a:solidFill>
              </a:rPr>
              <a:t> і </a:t>
            </a:r>
            <a:r>
              <a:rPr lang="ru-RU" sz="1000" i="1" dirty="0" err="1">
                <a:solidFill>
                  <a:schemeClr val="dk1"/>
                </a:solidFill>
              </a:rPr>
              <a:t>позиція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ув'язнених</a:t>
            </a:r>
            <a:r>
              <a:rPr lang="ru-RU" sz="1000" i="1" dirty="0">
                <a:solidFill>
                  <a:schemeClr val="dk1"/>
                </a:solidFill>
              </a:rPr>
              <a:t>, </a:t>
            </a:r>
            <a:r>
              <a:rPr lang="ru-RU" sz="1000" i="1" dirty="0" err="1">
                <a:solidFill>
                  <a:schemeClr val="dk1"/>
                </a:solidFill>
              </a:rPr>
              <a:t>або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позиція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протестувальників</a:t>
            </a:r>
            <a:r>
              <a:rPr lang="ru-RU" sz="1000" i="1" dirty="0">
                <a:solidFill>
                  <a:schemeClr val="dk1"/>
                </a:solidFill>
              </a:rPr>
              <a:t> і </a:t>
            </a:r>
            <a:r>
              <a:rPr lang="ru-RU" sz="1000" i="1" dirty="0" err="1">
                <a:solidFill>
                  <a:schemeClr val="dk1"/>
                </a:solidFill>
              </a:rPr>
              <a:t>позиція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поліції</a:t>
            </a:r>
            <a:r>
              <a:rPr lang="ru-RU" sz="1000" i="1" dirty="0">
                <a:solidFill>
                  <a:schemeClr val="dk1"/>
                </a:solidFill>
              </a:rPr>
              <a:t>).</a:t>
            </a:r>
          </a:p>
          <a:p>
            <a:pPr marL="0" indent="0">
              <a:lnSpc>
                <a:spcPct val="115000"/>
              </a:lnSpc>
              <a:buClr>
                <a:schemeClr val="dk1"/>
              </a:buClr>
              <a:buNone/>
            </a:pPr>
            <a:r>
              <a:rPr lang="ru-RU" sz="1000" i="1" dirty="0" err="1">
                <a:solidFill>
                  <a:schemeClr val="dk1"/>
                </a:solidFill>
              </a:rPr>
              <a:t>Зазначте</a:t>
            </a:r>
            <a:r>
              <a:rPr lang="ru-RU" sz="1000" i="1" dirty="0">
                <a:solidFill>
                  <a:schemeClr val="dk1"/>
                </a:solidFill>
              </a:rPr>
              <a:t>, </a:t>
            </a:r>
            <a:r>
              <a:rPr lang="ru-RU" sz="1000" i="1" dirty="0" err="1">
                <a:solidFill>
                  <a:schemeClr val="dk1"/>
                </a:solidFill>
              </a:rPr>
              <a:t>що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джерела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можуть</a:t>
            </a:r>
            <a:r>
              <a:rPr lang="ru-RU" sz="1000" i="1" dirty="0">
                <a:solidFill>
                  <a:schemeClr val="dk1"/>
                </a:solidFill>
              </a:rPr>
              <a:t> бути </a:t>
            </a:r>
            <a:r>
              <a:rPr lang="ru-RU" sz="1000" i="1" dirty="0" err="1">
                <a:solidFill>
                  <a:schemeClr val="dk1"/>
                </a:solidFill>
              </a:rPr>
              <a:t>різноманітними</a:t>
            </a:r>
            <a:r>
              <a:rPr lang="ru-RU" sz="1000" i="1" dirty="0">
                <a:solidFill>
                  <a:schemeClr val="dk1"/>
                </a:solidFill>
              </a:rPr>
              <a:t>. Для «</a:t>
            </a:r>
            <a:r>
              <a:rPr lang="ru-RU" sz="1000" i="1" dirty="0" err="1">
                <a:solidFill>
                  <a:schemeClr val="dk1"/>
                </a:solidFill>
              </a:rPr>
              <a:t>тріангуляції</a:t>
            </a:r>
            <a:r>
              <a:rPr lang="ru-RU" sz="1000" i="1" dirty="0">
                <a:solidFill>
                  <a:schemeClr val="dk1"/>
                </a:solidFill>
              </a:rPr>
              <a:t>» </a:t>
            </a:r>
            <a:r>
              <a:rPr lang="ru-RU" sz="1000" i="1" dirty="0" err="1">
                <a:solidFill>
                  <a:schemeClr val="dk1"/>
                </a:solidFill>
              </a:rPr>
              <a:t>можна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використовувати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свідчення</a:t>
            </a:r>
            <a:r>
              <a:rPr lang="ru-RU" sz="1000" i="1" dirty="0">
                <a:solidFill>
                  <a:schemeClr val="dk1"/>
                </a:solidFill>
              </a:rPr>
              <a:t> людей, </a:t>
            </a:r>
            <a:r>
              <a:rPr lang="ru-RU" sz="1000" i="1" dirty="0" err="1">
                <a:solidFill>
                  <a:schemeClr val="dk1"/>
                </a:solidFill>
              </a:rPr>
              <a:t>офіційні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документи</a:t>
            </a:r>
            <a:r>
              <a:rPr lang="ru-RU" sz="1000" i="1" dirty="0">
                <a:solidFill>
                  <a:schemeClr val="dk1"/>
                </a:solidFill>
              </a:rPr>
              <a:t>, </a:t>
            </a:r>
            <a:r>
              <a:rPr lang="ru-RU" sz="1000" i="1" dirty="0" err="1">
                <a:solidFill>
                  <a:schemeClr val="dk1"/>
                </a:solidFill>
              </a:rPr>
              <a:t>висновки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досліджень</a:t>
            </a:r>
            <a:r>
              <a:rPr lang="ru-RU" sz="1000" i="1" dirty="0">
                <a:solidFill>
                  <a:schemeClr val="dk1"/>
                </a:solidFill>
              </a:rPr>
              <a:t> на </a:t>
            </a:r>
            <a:r>
              <a:rPr lang="ru-RU" sz="1000" i="1" dirty="0" err="1">
                <a:solidFill>
                  <a:schemeClr val="dk1"/>
                </a:solidFill>
              </a:rPr>
              <a:t>базі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відкритих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джерел</a:t>
            </a:r>
            <a:r>
              <a:rPr lang="ru-RU" sz="1000" i="1" dirty="0">
                <a:solidFill>
                  <a:schemeClr val="dk1"/>
                </a:solidFill>
              </a:rPr>
              <a:t> (</a:t>
            </a:r>
            <a:r>
              <a:rPr lang="en-GB" sz="1000" i="1" dirty="0">
                <a:solidFill>
                  <a:schemeClr val="dk1"/>
                </a:solidFill>
              </a:rPr>
              <a:t>OSINT </a:t>
            </a:r>
            <a:r>
              <a:rPr lang="ru-RU" sz="1000" i="1" dirty="0" err="1">
                <a:solidFill>
                  <a:schemeClr val="dk1"/>
                </a:solidFill>
              </a:rPr>
              <a:t>досліджень</a:t>
            </a:r>
            <a:r>
              <a:rPr lang="ru-RU" sz="1000" i="1" dirty="0">
                <a:solidFill>
                  <a:schemeClr val="dk1"/>
                </a:solidFill>
              </a:rPr>
              <a:t>), </a:t>
            </a:r>
            <a:r>
              <a:rPr lang="ru-RU" sz="1000" i="1" dirty="0" err="1">
                <a:solidFill>
                  <a:schemeClr val="dk1"/>
                </a:solidFill>
              </a:rPr>
              <a:t>публічні</a:t>
            </a:r>
            <a:r>
              <a:rPr lang="ru-RU" sz="1000" i="1" dirty="0">
                <a:solidFill>
                  <a:schemeClr val="dk1"/>
                </a:solidFill>
              </a:rPr>
              <a:t> заяви, </a:t>
            </a:r>
            <a:r>
              <a:rPr lang="ru-RU" sz="1000" i="1" dirty="0" err="1">
                <a:solidFill>
                  <a:schemeClr val="dk1"/>
                </a:solidFill>
              </a:rPr>
              <a:t>фотографії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тощо</a:t>
            </a:r>
            <a:r>
              <a:rPr lang="ru-RU" sz="1000" i="1" dirty="0">
                <a:solidFill>
                  <a:schemeClr val="dk1"/>
                </a:solidFill>
              </a:rPr>
              <a:t>. </a:t>
            </a:r>
            <a:r>
              <a:rPr lang="ru-RU" sz="1000" i="1" dirty="0" err="1">
                <a:solidFill>
                  <a:schemeClr val="dk1"/>
                </a:solidFill>
              </a:rPr>
              <a:t>Свідчення</a:t>
            </a:r>
            <a:r>
              <a:rPr lang="ru-RU" sz="1000" i="1" dirty="0">
                <a:solidFill>
                  <a:schemeClr val="dk1"/>
                </a:solidFill>
              </a:rPr>
              <a:t> одних </a:t>
            </a:r>
            <a:r>
              <a:rPr lang="ru-RU" sz="1000" i="1" dirty="0" err="1">
                <a:solidFill>
                  <a:schemeClr val="dk1"/>
                </a:solidFill>
              </a:rPr>
              <a:t>осіб</a:t>
            </a:r>
            <a:r>
              <a:rPr lang="ru-RU" sz="1000" i="1" dirty="0">
                <a:solidFill>
                  <a:schemeClr val="dk1"/>
                </a:solidFill>
              </a:rPr>
              <a:t> не </a:t>
            </a:r>
            <a:r>
              <a:rPr lang="ru-RU" sz="1000" i="1" dirty="0" err="1">
                <a:solidFill>
                  <a:schemeClr val="dk1"/>
                </a:solidFill>
              </a:rPr>
              <a:t>обов'язково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перевіряти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виключно</a:t>
            </a:r>
            <a:r>
              <a:rPr lang="ru-RU" sz="1000" i="1" dirty="0">
                <a:solidFill>
                  <a:schemeClr val="dk1"/>
                </a:solidFill>
              </a:rPr>
              <a:t> за </a:t>
            </a:r>
            <a:r>
              <a:rPr lang="ru-RU" sz="1000" i="1" dirty="0" err="1">
                <a:solidFill>
                  <a:schemeClr val="dk1"/>
                </a:solidFill>
              </a:rPr>
              <a:t>допомогою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свідчень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інших</a:t>
            </a:r>
            <a:r>
              <a:rPr lang="ru-RU" sz="1000" i="1" dirty="0">
                <a:solidFill>
                  <a:schemeClr val="dk1"/>
                </a:solidFill>
              </a:rPr>
              <a:t>. </a:t>
            </a:r>
          </a:p>
          <a:p>
            <a:pPr marL="0" indent="0">
              <a:lnSpc>
                <a:spcPct val="115000"/>
              </a:lnSpc>
              <a:buClr>
                <a:schemeClr val="dk1"/>
              </a:buClr>
              <a:buNone/>
            </a:pPr>
            <a:r>
              <a:rPr lang="ru-RU" sz="1000" i="1" dirty="0" err="1">
                <a:solidFill>
                  <a:schemeClr val="dk1"/>
                </a:solidFill>
              </a:rPr>
              <a:t>Зауважте</a:t>
            </a:r>
            <a:r>
              <a:rPr lang="ru-RU" sz="1000" i="1" dirty="0">
                <a:solidFill>
                  <a:schemeClr val="dk1"/>
                </a:solidFill>
              </a:rPr>
              <a:t> також, </a:t>
            </a:r>
            <a:r>
              <a:rPr lang="ru-RU" sz="1000" i="1" dirty="0" err="1">
                <a:solidFill>
                  <a:schemeClr val="dk1"/>
                </a:solidFill>
              </a:rPr>
              <a:t>що</a:t>
            </a:r>
            <a:r>
              <a:rPr lang="ru-RU" sz="1000" i="1" dirty="0">
                <a:solidFill>
                  <a:schemeClr val="dk1"/>
                </a:solidFill>
              </a:rPr>
              <a:t> у </a:t>
            </a:r>
            <a:r>
              <a:rPr lang="ru-RU" sz="1000" i="1" dirty="0" err="1">
                <a:solidFill>
                  <a:schemeClr val="dk1"/>
                </a:solidFill>
              </a:rPr>
              <a:t>разі</a:t>
            </a:r>
            <a:r>
              <a:rPr lang="ru-RU" sz="1000" i="1" dirty="0">
                <a:solidFill>
                  <a:schemeClr val="dk1"/>
                </a:solidFill>
              </a:rPr>
              <a:t>, як не </a:t>
            </a:r>
            <a:r>
              <a:rPr lang="ru-RU" sz="1000" i="1" dirty="0" err="1">
                <a:solidFill>
                  <a:schemeClr val="dk1"/>
                </a:solidFill>
              </a:rPr>
              <a:t>вдалося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перевірити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інформацію</a:t>
            </a:r>
            <a:r>
              <a:rPr lang="ru-RU" sz="1000" i="1" dirty="0">
                <a:solidFill>
                  <a:schemeClr val="dk1"/>
                </a:solidFill>
              </a:rPr>
              <a:t> в альтернативному </a:t>
            </a:r>
            <a:r>
              <a:rPr lang="ru-RU" sz="1000" i="1" dirty="0" err="1">
                <a:solidFill>
                  <a:schemeClr val="dk1"/>
                </a:solidFill>
              </a:rPr>
              <a:t>джерелі</a:t>
            </a:r>
            <a:r>
              <a:rPr lang="ru-RU" sz="1000" i="1" dirty="0">
                <a:solidFill>
                  <a:schemeClr val="dk1"/>
                </a:solidFill>
              </a:rPr>
              <a:t>, </a:t>
            </a:r>
            <a:r>
              <a:rPr lang="ru-RU" sz="1000" i="1" dirty="0" err="1">
                <a:solidFill>
                  <a:schemeClr val="dk1"/>
                </a:solidFill>
              </a:rPr>
              <a:t>це</a:t>
            </a:r>
            <a:r>
              <a:rPr lang="ru-RU" sz="1000" i="1" dirty="0">
                <a:solidFill>
                  <a:schemeClr val="dk1"/>
                </a:solidFill>
              </a:rPr>
              <a:t> не </a:t>
            </a:r>
            <a:r>
              <a:rPr lang="ru-RU" sz="1000" i="1" dirty="0" err="1">
                <a:solidFill>
                  <a:schemeClr val="dk1"/>
                </a:solidFill>
              </a:rPr>
              <a:t>означає</a:t>
            </a:r>
            <a:r>
              <a:rPr lang="ru-RU" sz="1000" i="1" dirty="0">
                <a:solidFill>
                  <a:schemeClr val="dk1"/>
                </a:solidFill>
              </a:rPr>
              <a:t>, </a:t>
            </a:r>
            <a:r>
              <a:rPr lang="ru-RU" sz="1000" i="1" dirty="0" err="1">
                <a:solidFill>
                  <a:schemeClr val="dk1"/>
                </a:solidFill>
              </a:rPr>
              <a:t>що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її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потрібно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відкинути</a:t>
            </a:r>
            <a:r>
              <a:rPr lang="ru-RU" sz="1000" i="1" dirty="0">
                <a:solidFill>
                  <a:schemeClr val="dk1"/>
                </a:solidFill>
              </a:rPr>
              <a:t>. </a:t>
            </a:r>
            <a:r>
              <a:rPr lang="ru-RU" sz="1000" i="1" dirty="0" err="1">
                <a:solidFill>
                  <a:schemeClr val="dk1"/>
                </a:solidFill>
              </a:rPr>
              <a:t>Таку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інформацію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слід</a:t>
            </a:r>
            <a:r>
              <a:rPr lang="ru-RU" sz="1000" i="1" dirty="0">
                <a:solidFill>
                  <a:schemeClr val="dk1"/>
                </a:solidFill>
              </a:rPr>
              <a:t> подати у правильному </a:t>
            </a:r>
            <a:r>
              <a:rPr lang="ru-RU" sz="1000" i="1" dirty="0" err="1">
                <a:solidFill>
                  <a:schemeClr val="dk1"/>
                </a:solidFill>
              </a:rPr>
              <a:t>контексті</a:t>
            </a:r>
            <a:r>
              <a:rPr lang="ru-RU" sz="1000" i="1" dirty="0">
                <a:solidFill>
                  <a:schemeClr val="dk1"/>
                </a:solidFill>
              </a:rPr>
              <a:t> та </a:t>
            </a:r>
            <a:r>
              <a:rPr lang="ru-RU" sz="1000" i="1" dirty="0" err="1">
                <a:solidFill>
                  <a:schemeClr val="dk1"/>
                </a:solidFill>
              </a:rPr>
              <a:t>належним</a:t>
            </a:r>
            <a:r>
              <a:rPr lang="ru-RU" sz="1000" i="1" dirty="0">
                <a:solidFill>
                  <a:schemeClr val="dk1"/>
                </a:solidFill>
              </a:rPr>
              <a:t> чином </a:t>
            </a:r>
            <a:r>
              <a:rPr lang="ru-RU" sz="1000" i="1" dirty="0" err="1">
                <a:solidFill>
                  <a:schemeClr val="dk1"/>
                </a:solidFill>
              </a:rPr>
              <a:t>оформити</a:t>
            </a:r>
            <a:r>
              <a:rPr lang="ru-RU" sz="1000" i="1" dirty="0">
                <a:solidFill>
                  <a:schemeClr val="dk1"/>
                </a:solidFill>
              </a:rPr>
              <a:t>, </a:t>
            </a:r>
            <a:r>
              <a:rPr lang="ru-RU" sz="1000" i="1" dirty="0" err="1">
                <a:solidFill>
                  <a:schemeClr val="dk1"/>
                </a:solidFill>
              </a:rPr>
              <a:t>скажімо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використовуючи</a:t>
            </a:r>
            <a:r>
              <a:rPr lang="ru-RU" sz="1000" i="1" dirty="0">
                <a:solidFill>
                  <a:schemeClr val="dk1"/>
                </a:solidFill>
              </a:rPr>
              <a:t> обороти на </a:t>
            </a:r>
            <a:r>
              <a:rPr lang="ru-RU" sz="1000" i="1" dirty="0" err="1">
                <a:solidFill>
                  <a:schemeClr val="dk1"/>
                </a:solidFill>
              </a:rPr>
              <a:t>кшталт</a:t>
            </a:r>
            <a:r>
              <a:rPr lang="ru-RU" sz="1000" i="1" dirty="0">
                <a:solidFill>
                  <a:schemeClr val="dk1"/>
                </a:solidFill>
              </a:rPr>
              <a:t> «</a:t>
            </a:r>
            <a:r>
              <a:rPr lang="ru-RU" sz="1000" i="1" dirty="0" err="1">
                <a:solidFill>
                  <a:schemeClr val="dk1"/>
                </a:solidFill>
              </a:rPr>
              <a:t>нібито</a:t>
            </a:r>
            <a:r>
              <a:rPr lang="ru-RU" sz="1000" i="1" dirty="0">
                <a:solidFill>
                  <a:schemeClr val="dk1"/>
                </a:solidFill>
              </a:rPr>
              <a:t>» </a:t>
            </a:r>
            <a:r>
              <a:rPr lang="ru-RU" sz="1000" i="1" dirty="0" err="1">
                <a:solidFill>
                  <a:schemeClr val="dk1"/>
                </a:solidFill>
              </a:rPr>
              <a:t>чи</a:t>
            </a:r>
            <a:r>
              <a:rPr lang="ru-RU" sz="1000" i="1" dirty="0">
                <a:solidFill>
                  <a:schemeClr val="dk1"/>
                </a:solidFill>
              </a:rPr>
              <a:t> «за </a:t>
            </a:r>
            <a:r>
              <a:rPr lang="ru-RU" sz="1000" i="1" dirty="0" err="1">
                <a:solidFill>
                  <a:schemeClr val="dk1"/>
                </a:solidFill>
              </a:rPr>
              <a:t>повідомленнями</a:t>
            </a:r>
            <a:r>
              <a:rPr lang="ru-RU" sz="1000" i="1" dirty="0">
                <a:solidFill>
                  <a:schemeClr val="dk1"/>
                </a:solidFill>
              </a:rPr>
              <a:t>…». 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328465183b6_0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328465183b6_0_66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158750" indent="0">
              <a:lnSpc>
                <a:spcPct val="115000"/>
              </a:lnSpc>
              <a:buNone/>
            </a:pPr>
            <a:r>
              <a:rPr lang="uk-UA" sz="1000" i="1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Не існує чіткого «порогу» для встановлення порушення прав людини, проте що більше інцидент порушує будь-який з цих трьох принципів, то вища ймовірність того, що відбулося порушення прав людини. Ось короткий опис того, що означає кожний із них.</a:t>
            </a:r>
            <a:endParaRPr lang="en-GB" sz="1000" i="1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-"/>
            </a:pPr>
            <a:r>
              <a:rPr lang="uk-UA" sz="1000" i="1" u="none" strike="noStrike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Законність: Чи дозволена дія за чинним законодавством?</a:t>
            </a:r>
            <a:endParaRPr lang="en-GB" sz="1000" i="1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-"/>
            </a:pPr>
            <a:r>
              <a:rPr lang="uk-UA" sz="1000" i="1" u="none" strike="noStrike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Правомірність: Чи дія виправдана з огляду на досягнення «законної мети» (наприклад, захисту національної або громадської безпеки)?</a:t>
            </a:r>
            <a:endParaRPr lang="en-GB" sz="1000" i="1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-"/>
            </a:pPr>
            <a:r>
              <a:rPr lang="uk-UA" sz="1000" i="1" u="none" strike="noStrike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Пропорційність: Чи дія реалізована тією мірою, що необхідна для досягнення мети, і чи не є вона надмірною?</a:t>
            </a:r>
            <a:endParaRPr lang="en-GB" sz="1000" i="1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158750" indent="0">
              <a:lnSpc>
                <a:spcPct val="115000"/>
              </a:lnSpc>
              <a:buNone/>
            </a:pPr>
            <a:r>
              <a:rPr lang="uk-UA" sz="1000" i="1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 Можна запропонувати учасникам/учасницям придумати різні варіанти заходів реагування з різним поєднанням зазначених принципів, наприклад, захід реагування на загрозу, що був правомірним, але непропорційним; або такий, що був передбачений законом, проте виявився непропорційним або невиправданим за конкретних обставин.   </a:t>
            </a:r>
            <a:endParaRPr lang="en-GB" sz="1000" i="1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158750" indent="0">
              <a:lnSpc>
                <a:spcPct val="115000"/>
              </a:lnSpc>
              <a:buNone/>
            </a:pPr>
            <a:r>
              <a:rPr lang="uk-UA" sz="1000" i="1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Під час обговорення слід завжди наголошувати, що певні дії є </a:t>
            </a:r>
            <a:r>
              <a:rPr lang="uk-UA" sz="1000" i="1" u="sng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абсолютно</a:t>
            </a:r>
            <a:r>
              <a:rPr lang="uk-UA" sz="1000" i="1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забороненими згідно з міжнародним правом у галузі прав людини (яке передбачає, наприклад, заборону катувань та інших видів жорстокого поводження). Такі дії за жодних обставин не можуть бути виправдані законною метою чи іншими міркуваннями.</a:t>
            </a:r>
            <a:endParaRPr lang="en-GB" sz="1000" i="1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0" indent="0">
              <a:lnSpc>
                <a:spcPct val="115000"/>
              </a:lnSpc>
              <a:buClr>
                <a:schemeClr val="dk1"/>
              </a:buClr>
              <a:buNone/>
            </a:pPr>
            <a:endParaRPr i="1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28465183b6_0_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328465183b6_0_78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158750" indent="0">
              <a:lnSpc>
                <a:spcPct val="115000"/>
              </a:lnSpc>
              <a:buNone/>
            </a:pPr>
            <a:r>
              <a:rPr lang="uk-UA" sz="1000" i="1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Після верифікації і аналізу можна викласти отримані результати у звіті. Звіт має бути складений відповідно до принципів моніторингу прав людини: інформація повинна бути представлена </a:t>
            </a:r>
            <a:r>
              <a:rPr lang="uk-UA" sz="1000" i="1" u="sng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точно</a:t>
            </a:r>
            <a:r>
              <a:rPr lang="uk-UA" sz="1000" i="1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, з </a:t>
            </a:r>
            <a:r>
              <a:rPr lang="uk-UA" sz="1000" i="1" u="sng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урахуванням ґендерних аспектів</a:t>
            </a:r>
            <a:r>
              <a:rPr lang="uk-UA" sz="1000" i="1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, задля зміцнення </a:t>
            </a:r>
            <a:r>
              <a:rPr lang="uk-UA" sz="1000" i="1" u="sng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довіри та правомірності</a:t>
            </a:r>
            <a:r>
              <a:rPr lang="uk-UA" sz="1000" i="1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. Необхідно дотримуватися умов </a:t>
            </a:r>
            <a:r>
              <a:rPr lang="uk-UA" sz="1000" i="1" u="sng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інформованої згоди </a:t>
            </a:r>
            <a:r>
              <a:rPr lang="uk-UA" sz="1000" i="1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опитаних осіб, аби після оприлюднення звіт нікому не </a:t>
            </a:r>
            <a:r>
              <a:rPr lang="uk-UA" sz="1000" i="1" u="sng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завдав шкоди</a:t>
            </a:r>
            <a:r>
              <a:rPr lang="uk-UA" sz="1000" i="1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.  </a:t>
            </a:r>
            <a:endParaRPr lang="en-GB" sz="1000" i="1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158750" indent="0">
              <a:lnSpc>
                <a:spcPct val="115000"/>
              </a:lnSpc>
              <a:buNone/>
            </a:pPr>
            <a:r>
              <a:rPr lang="uk-UA" sz="1000" i="1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Структура звіту зазвичай складається з таких розділів: резюме, опис методології, огляд нормативно-правової бази, виклад результатів моніторингу, висновки та рекомендації. Тренер може ознайомити учасників/учасниць з примірниками нещодавніх звітів і попросити їх визначити, які елементи цих звітів написані добре, а які потребують доопрацювання.   </a:t>
            </a:r>
            <a:endParaRPr lang="en-GB" sz="1000" i="1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158750" indent="0">
              <a:lnSpc>
                <a:spcPct val="115000"/>
              </a:lnSpc>
              <a:buNone/>
            </a:pPr>
            <a:r>
              <a:rPr lang="uk-UA" sz="1000" i="1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Рекомендації розробляють на основі результатів моніторингу відповідно до принципів SMART: </a:t>
            </a:r>
            <a:endParaRPr lang="en-GB" sz="1000" i="1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-"/>
            </a:pPr>
            <a:r>
              <a:rPr lang="uk-UA" sz="1000" i="1" u="none" strike="noStrike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Конкретні: спрямовані на розв’язання конкретної проблеми чи покращення у конкретній сфері</a:t>
            </a:r>
            <a:endParaRPr lang="en-GB" sz="1000" i="1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-"/>
            </a:pPr>
            <a:r>
              <a:rPr lang="uk-UA" sz="1000" i="1" u="none" strike="noStrike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Вимірювані: є кількісний показник або інший вимірюваний індикатор, що дозволяє оцінити поступ </a:t>
            </a:r>
            <a:endParaRPr lang="en-GB" sz="1000" i="1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-"/>
            </a:pPr>
            <a:r>
              <a:rPr lang="uk-UA" sz="1000" i="1" u="none" strike="noStrike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Досяжні: описують, які результати можуть бути досягнуті за наявних ресурсів</a:t>
            </a:r>
            <a:endParaRPr lang="en-GB" sz="1000" i="1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-"/>
            </a:pPr>
            <a:r>
              <a:rPr lang="uk-UA" sz="1000" i="1" u="none" strike="noStrike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Доречні: адресовані конкретній зацікавлені стороні та пов'язані з представленими у звіті результатами моніторингу</a:t>
            </a:r>
            <a:endParaRPr lang="en-GB" sz="1000" i="1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-"/>
            </a:pPr>
            <a:r>
              <a:rPr lang="uk-UA" sz="1000" i="1" u="none" strike="noStrike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Визначені в часі: визначають терміни для досягнення очікуваних результатів</a:t>
            </a:r>
            <a:endParaRPr lang="en-GB" sz="1000" i="1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158750" indent="0">
              <a:lnSpc>
                <a:spcPct val="115000"/>
              </a:lnSpc>
              <a:buNone/>
            </a:pPr>
            <a:r>
              <a:rPr lang="uk-UA" sz="1000" i="1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 Якщо дозволяє час, можна дати учасникам/учасницям завдання підготувати власні рекомендації та запропонувати їм оцінити рекомендації одне одного за критеріями SMART. </a:t>
            </a:r>
            <a:endParaRPr lang="en-GB" sz="1000" i="1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28465183b6_0_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28465183b6_0_84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lnSpc>
                <a:spcPct val="115000"/>
              </a:lnSpc>
              <a:buClr>
                <a:schemeClr val="dk1"/>
              </a:buClr>
              <a:buNone/>
            </a:pPr>
            <a:r>
              <a:rPr lang="ru-RU" sz="1000" i="1" dirty="0" err="1">
                <a:solidFill>
                  <a:schemeClr val="dk1"/>
                </a:solidFill>
              </a:rPr>
              <a:t>Верифікація</a:t>
            </a:r>
            <a:r>
              <a:rPr lang="ru-RU" sz="1000" i="1" dirty="0">
                <a:solidFill>
                  <a:schemeClr val="dk1"/>
                </a:solidFill>
              </a:rPr>
              <a:t> і </a:t>
            </a:r>
            <a:r>
              <a:rPr lang="ru-RU" sz="1000" i="1" dirty="0" err="1">
                <a:solidFill>
                  <a:schemeClr val="dk1"/>
                </a:solidFill>
              </a:rPr>
              <a:t>аналіз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здійснюються</a:t>
            </a:r>
            <a:r>
              <a:rPr lang="ru-RU" sz="1000" i="1" dirty="0">
                <a:solidFill>
                  <a:schemeClr val="dk1"/>
                </a:solidFill>
              </a:rPr>
              <a:t> за </a:t>
            </a:r>
            <a:r>
              <a:rPr lang="ru-RU" sz="1000" i="1" dirty="0" err="1">
                <a:solidFill>
                  <a:schemeClr val="dk1"/>
                </a:solidFill>
              </a:rPr>
              <a:t>певною</a:t>
            </a:r>
            <a:r>
              <a:rPr lang="ru-RU" sz="1000" i="1" dirty="0">
                <a:solidFill>
                  <a:schemeClr val="dk1"/>
                </a:solidFill>
              </a:rPr>
              <a:t> методикою, про яку </a:t>
            </a:r>
            <a:r>
              <a:rPr lang="ru-RU" sz="1000" i="1" dirty="0" err="1">
                <a:solidFill>
                  <a:schemeClr val="dk1"/>
                </a:solidFill>
              </a:rPr>
              <a:t>йшлося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вище</a:t>
            </a:r>
            <a:r>
              <a:rPr lang="ru-RU" sz="1000" i="1" dirty="0">
                <a:solidFill>
                  <a:schemeClr val="dk1"/>
                </a:solidFill>
              </a:rPr>
              <a:t>. </a:t>
            </a:r>
            <a:r>
              <a:rPr lang="ru-RU" sz="1000" i="1" dirty="0" err="1">
                <a:solidFill>
                  <a:schemeClr val="dk1"/>
                </a:solidFill>
              </a:rPr>
              <a:t>Однак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важливо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зазначити</a:t>
            </a:r>
            <a:r>
              <a:rPr lang="ru-RU" sz="1000" i="1" dirty="0">
                <a:solidFill>
                  <a:schemeClr val="dk1"/>
                </a:solidFill>
              </a:rPr>
              <a:t>, </a:t>
            </a:r>
            <a:r>
              <a:rPr lang="ru-RU" sz="1000" i="1" dirty="0" err="1">
                <a:solidFill>
                  <a:schemeClr val="dk1"/>
                </a:solidFill>
              </a:rPr>
              <a:t>що</a:t>
            </a:r>
            <a:r>
              <a:rPr lang="ru-RU" sz="1000" i="1" dirty="0">
                <a:solidFill>
                  <a:schemeClr val="dk1"/>
                </a:solidFill>
              </a:rPr>
              <a:t> «</a:t>
            </a:r>
            <a:r>
              <a:rPr lang="ru-RU" sz="1000" i="1" dirty="0" err="1">
                <a:solidFill>
                  <a:schemeClr val="dk1"/>
                </a:solidFill>
              </a:rPr>
              <a:t>аналіз</a:t>
            </a:r>
            <a:r>
              <a:rPr lang="ru-RU" sz="1000" i="1" dirty="0">
                <a:solidFill>
                  <a:schemeClr val="dk1"/>
                </a:solidFill>
              </a:rPr>
              <a:t>» не є </a:t>
            </a:r>
            <a:r>
              <a:rPr lang="ru-RU" sz="1000" i="1" dirty="0" err="1">
                <a:solidFill>
                  <a:schemeClr val="dk1"/>
                </a:solidFill>
              </a:rPr>
              <a:t>завершенням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усього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процесу</a:t>
            </a:r>
            <a:r>
              <a:rPr lang="ru-RU" sz="1000" i="1" dirty="0">
                <a:solidFill>
                  <a:schemeClr val="dk1"/>
                </a:solidFill>
              </a:rPr>
              <a:t>. </a:t>
            </a:r>
            <a:r>
              <a:rPr lang="ru-RU" sz="1000" i="1" dirty="0" err="1">
                <a:solidFill>
                  <a:schemeClr val="dk1"/>
                </a:solidFill>
              </a:rPr>
              <a:t>Після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верифікації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джерел</a:t>
            </a:r>
            <a:r>
              <a:rPr lang="ru-RU" sz="1000" i="1" dirty="0">
                <a:solidFill>
                  <a:schemeClr val="dk1"/>
                </a:solidFill>
              </a:rPr>
              <a:t>, </a:t>
            </a:r>
            <a:r>
              <a:rPr lang="ru-RU" sz="1000" i="1" dirty="0" err="1">
                <a:solidFill>
                  <a:schemeClr val="dk1"/>
                </a:solidFill>
              </a:rPr>
              <a:t>аналізу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інформації</a:t>
            </a:r>
            <a:r>
              <a:rPr lang="ru-RU" sz="1000" i="1" dirty="0">
                <a:solidFill>
                  <a:schemeClr val="dk1"/>
                </a:solidFill>
              </a:rPr>
              <a:t> та </a:t>
            </a:r>
            <a:r>
              <a:rPr lang="ru-RU" sz="1000" i="1" dirty="0" err="1">
                <a:solidFill>
                  <a:schemeClr val="dk1"/>
                </a:solidFill>
              </a:rPr>
              <a:t>виявлення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порушень</a:t>
            </a:r>
            <a:r>
              <a:rPr lang="ru-RU" sz="1000" i="1" dirty="0">
                <a:solidFill>
                  <a:schemeClr val="dk1"/>
                </a:solidFill>
              </a:rPr>
              <a:t>, на </a:t>
            </a:r>
            <a:r>
              <a:rPr lang="ru-RU" sz="1000" i="1" dirty="0" err="1">
                <a:solidFill>
                  <a:schemeClr val="dk1"/>
                </a:solidFill>
              </a:rPr>
              <a:t>їх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основі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складають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звіт</a:t>
            </a:r>
            <a:r>
              <a:rPr lang="ru-RU" sz="1000" i="1" dirty="0">
                <a:solidFill>
                  <a:schemeClr val="dk1"/>
                </a:solidFill>
              </a:rPr>
              <a:t>, </a:t>
            </a:r>
            <a:r>
              <a:rPr lang="ru-RU" sz="1000" i="1" dirty="0" err="1">
                <a:solidFill>
                  <a:schemeClr val="dk1"/>
                </a:solidFill>
              </a:rPr>
              <a:t>який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донесе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висновки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моніторингу</a:t>
            </a:r>
            <a:r>
              <a:rPr lang="ru-RU" sz="1000" i="1" dirty="0">
                <a:solidFill>
                  <a:schemeClr val="dk1"/>
                </a:solidFill>
              </a:rPr>
              <a:t> до </a:t>
            </a:r>
            <a:r>
              <a:rPr lang="ru-RU" sz="1000" i="1" dirty="0" err="1">
                <a:solidFill>
                  <a:schemeClr val="dk1"/>
                </a:solidFill>
              </a:rPr>
              <a:t>громадськості</a:t>
            </a:r>
            <a:r>
              <a:rPr lang="ru-RU" sz="1000" i="1" dirty="0">
                <a:solidFill>
                  <a:schemeClr val="dk1"/>
                </a:solidFill>
              </a:rPr>
              <a:t>. </a:t>
            </a:r>
            <a:r>
              <a:rPr lang="ru-RU" sz="1000" i="1" dirty="0" err="1">
                <a:solidFill>
                  <a:schemeClr val="dk1"/>
                </a:solidFill>
              </a:rPr>
              <a:t>Після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написання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звіту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триває</a:t>
            </a:r>
            <a:r>
              <a:rPr lang="ru-RU" sz="1000" i="1" dirty="0">
                <a:solidFill>
                  <a:schemeClr val="dk1"/>
                </a:solidFill>
              </a:rPr>
              <a:t> робота над </a:t>
            </a:r>
            <a:r>
              <a:rPr lang="ru-RU" sz="1000" i="1" dirty="0" err="1">
                <a:solidFill>
                  <a:schemeClr val="dk1"/>
                </a:solidFill>
              </a:rPr>
              <a:t>реалізацією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включених</a:t>
            </a:r>
            <a:r>
              <a:rPr lang="ru-RU" sz="1000" i="1" dirty="0">
                <a:solidFill>
                  <a:schemeClr val="dk1"/>
                </a:solidFill>
              </a:rPr>
              <a:t> до </a:t>
            </a:r>
            <a:r>
              <a:rPr lang="ru-RU" sz="1000" i="1" dirty="0" err="1">
                <a:solidFill>
                  <a:schemeClr val="dk1"/>
                </a:solidFill>
              </a:rPr>
              <a:t>нього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рекомендацій</a:t>
            </a:r>
            <a:r>
              <a:rPr lang="ru-RU" sz="1000" i="1" dirty="0">
                <a:solidFill>
                  <a:schemeClr val="dk1"/>
                </a:solidFill>
              </a:rPr>
              <a:t> за </a:t>
            </a:r>
            <a:r>
              <a:rPr lang="ru-RU" sz="1000" i="1" dirty="0" err="1">
                <a:solidFill>
                  <a:schemeClr val="dk1"/>
                </a:solidFill>
              </a:rPr>
              <a:t>допомогою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кампанії</a:t>
            </a:r>
            <a:r>
              <a:rPr lang="ru-RU" sz="1000" i="1" dirty="0">
                <a:solidFill>
                  <a:schemeClr val="dk1"/>
                </a:solidFill>
              </a:rPr>
              <a:t> з </a:t>
            </a:r>
            <a:r>
              <a:rPr lang="ru-RU" sz="1000" i="1" dirty="0" err="1">
                <a:solidFill>
                  <a:schemeClr val="dk1"/>
                </a:solidFill>
              </a:rPr>
              <a:t>адвокації</a:t>
            </a:r>
            <a:r>
              <a:rPr lang="ru-RU" sz="1000" i="1" dirty="0">
                <a:solidFill>
                  <a:schemeClr val="dk1"/>
                </a:solidFill>
              </a:rPr>
              <a:t>. </a:t>
            </a:r>
            <a:endParaRPr sz="1000" i="1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C842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323850" y="885900"/>
            <a:ext cx="8496300" cy="326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400" b="1" dirty="0" err="1">
                <a:solidFill>
                  <a:srgbClr val="363D47"/>
                </a:solidFill>
                <a:latin typeface="Roboto Slab"/>
                <a:ea typeface="Roboto Slab"/>
                <a:cs typeface="Roboto Slab"/>
                <a:sym typeface="Roboto Slab"/>
              </a:rPr>
              <a:t>Верифікація</a:t>
            </a:r>
            <a:r>
              <a:rPr lang="ru-RU" sz="4400" b="1" dirty="0">
                <a:solidFill>
                  <a:srgbClr val="363D47"/>
                </a:solidFill>
                <a:latin typeface="Roboto Slab"/>
                <a:ea typeface="Roboto Slab"/>
                <a:cs typeface="Roboto Slab"/>
                <a:sym typeface="Roboto Slab"/>
              </a:rPr>
              <a:t>, </a:t>
            </a:r>
            <a:r>
              <a:rPr lang="ru-RU" sz="4400" b="1" dirty="0" err="1">
                <a:solidFill>
                  <a:srgbClr val="363D47"/>
                </a:solidFill>
                <a:latin typeface="Roboto Slab"/>
                <a:ea typeface="Roboto Slab"/>
                <a:cs typeface="Roboto Slab"/>
                <a:sym typeface="Roboto Slab"/>
              </a:rPr>
              <a:t>аналіз</a:t>
            </a:r>
            <a:r>
              <a:rPr lang="ru-RU" sz="4400" b="1" dirty="0">
                <a:solidFill>
                  <a:srgbClr val="363D47"/>
                </a:solidFill>
                <a:latin typeface="Roboto Slab"/>
                <a:ea typeface="Roboto Slab"/>
                <a:cs typeface="Roboto Slab"/>
                <a:sym typeface="Roboto Slab"/>
              </a:rPr>
              <a:t>, </a:t>
            </a:r>
            <a:r>
              <a:rPr lang="ru-RU" sz="4400" b="1" dirty="0" err="1">
                <a:solidFill>
                  <a:srgbClr val="363D47"/>
                </a:solidFill>
                <a:latin typeface="Roboto Slab"/>
                <a:ea typeface="Roboto Slab"/>
                <a:cs typeface="Roboto Slab"/>
                <a:sym typeface="Roboto Slab"/>
              </a:rPr>
              <a:t>складання</a:t>
            </a:r>
            <a:r>
              <a:rPr lang="ru-RU" sz="4400" b="1" dirty="0">
                <a:solidFill>
                  <a:srgbClr val="363D47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4400" b="1" dirty="0" err="1">
                <a:solidFill>
                  <a:srgbClr val="363D47"/>
                </a:solidFill>
                <a:latin typeface="Roboto Slab"/>
                <a:ea typeface="Roboto Slab"/>
                <a:cs typeface="Roboto Slab"/>
                <a:sym typeface="Roboto Slab"/>
              </a:rPr>
              <a:t>звіту</a:t>
            </a:r>
            <a:endParaRPr lang="en-US" sz="4400" b="1" dirty="0">
              <a:solidFill>
                <a:srgbClr val="363D47"/>
              </a:solidFill>
              <a:latin typeface="Roboto Slab"/>
              <a:ea typeface="Roboto Slab"/>
              <a:cs typeface="Roboto Slab"/>
              <a:sym typeface="Roboto Slab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GB" sz="4000" dirty="0">
              <a:solidFill>
                <a:srgbClr val="363D47"/>
              </a:solidFill>
              <a:latin typeface="Roboto Slab Medium"/>
              <a:ea typeface="Roboto Slab Medium"/>
              <a:cs typeface="Roboto Slab Medium"/>
              <a:sym typeface="Roboto Slab Medium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4100" dirty="0" err="1">
                <a:solidFill>
                  <a:srgbClr val="363D47"/>
                </a:solidFill>
                <a:latin typeface="Roboto Slab"/>
                <a:ea typeface="Roboto Slab"/>
                <a:cs typeface="Roboto Slab"/>
                <a:sym typeface="Roboto Slab"/>
              </a:rPr>
              <a:t>Стадіон</a:t>
            </a:r>
            <a:r>
              <a:rPr lang="ru-RU" sz="4100" dirty="0">
                <a:solidFill>
                  <a:srgbClr val="363D47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4100" dirty="0" err="1">
                <a:solidFill>
                  <a:srgbClr val="363D47"/>
                </a:solidFill>
                <a:latin typeface="Roboto Slab"/>
                <a:ea typeface="Roboto Slab"/>
                <a:cs typeface="Roboto Slab"/>
                <a:sym typeface="Roboto Slab"/>
              </a:rPr>
              <a:t>Старлайт</a:t>
            </a:r>
            <a:endParaRPr lang="en-US" sz="4100" dirty="0">
              <a:solidFill>
                <a:srgbClr val="363D47"/>
              </a:solidFill>
              <a:latin typeface="Roboto Slab"/>
              <a:ea typeface="Roboto Slab"/>
              <a:cs typeface="Roboto Slab"/>
              <a:sym typeface="Roboto Slab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4100" dirty="0" err="1">
                <a:solidFill>
                  <a:srgbClr val="363D47"/>
                </a:solidFill>
                <a:latin typeface="Roboto Slab"/>
                <a:ea typeface="Roboto Slab"/>
                <a:cs typeface="Roboto Slab"/>
                <a:sym typeface="Roboto Slab"/>
              </a:rPr>
              <a:t>Епізод</a:t>
            </a:r>
            <a:r>
              <a:rPr lang="ru-RU" sz="4100" dirty="0">
                <a:solidFill>
                  <a:srgbClr val="363D47"/>
                </a:solidFill>
                <a:latin typeface="Roboto Slab"/>
                <a:ea typeface="Roboto Slab"/>
                <a:cs typeface="Roboto Slab"/>
                <a:sym typeface="Roboto Slab"/>
              </a:rPr>
              <a:t> 3</a:t>
            </a:r>
            <a:endParaRPr sz="3100" dirty="0">
              <a:solidFill>
                <a:srgbClr val="363D47"/>
              </a:solidFill>
              <a:latin typeface="Roboto Slab Medium"/>
              <a:ea typeface="Roboto Slab Medium"/>
              <a:cs typeface="Roboto Slab Medium"/>
              <a:sym typeface="Roboto Slab Medium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63D47"/>
        </a:solidFill>
        <a:effectLst/>
      </p:bgPr>
    </p:bg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/>
          <p:nvPr/>
        </p:nvSpPr>
        <p:spPr>
          <a:xfrm>
            <a:off x="852000" y="1668925"/>
            <a:ext cx="7440000" cy="21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5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Верифікація</a:t>
            </a:r>
            <a:r>
              <a:rPr lang="ru-RU" sz="25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: </a:t>
            </a:r>
            <a:r>
              <a:rPr lang="ru-RU" sz="25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«</a:t>
            </a:r>
            <a:r>
              <a:rPr lang="ru-RU" sz="25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Чи</a:t>
            </a:r>
            <a:r>
              <a:rPr lang="ru-RU" sz="25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5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відповідає</a:t>
            </a:r>
            <a:r>
              <a:rPr lang="ru-RU" sz="25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5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ця</a:t>
            </a:r>
            <a:r>
              <a:rPr lang="ru-RU" sz="25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5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інформація</a:t>
            </a:r>
            <a:r>
              <a:rPr lang="ru-RU" sz="25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5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дійсності</a:t>
            </a:r>
            <a:r>
              <a:rPr lang="ru-RU" sz="25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?»</a:t>
            </a:r>
            <a:endParaRPr sz="1700" dirty="0">
              <a:solidFill>
                <a:srgbClr val="FEC842"/>
              </a:solidFill>
              <a:latin typeface="Roboto Slab"/>
              <a:ea typeface="Roboto Slab"/>
              <a:cs typeface="Roboto Slab"/>
              <a:sym typeface="Roboto Slab"/>
            </a:endParaRPr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5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Аналіз</a:t>
            </a:r>
            <a:r>
              <a:rPr lang="ru-RU" sz="25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: </a:t>
            </a:r>
            <a:r>
              <a:rPr lang="ru-RU" sz="25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«</a:t>
            </a:r>
            <a:r>
              <a:rPr lang="ru-RU" sz="25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Що</a:t>
            </a:r>
            <a:r>
              <a:rPr lang="ru-RU" sz="25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5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означає</a:t>
            </a:r>
            <a:r>
              <a:rPr lang="ru-RU" sz="25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5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ця</a:t>
            </a:r>
            <a:r>
              <a:rPr lang="ru-RU" sz="25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5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інформація</a:t>
            </a:r>
            <a:r>
              <a:rPr lang="ru-RU" sz="25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?»</a:t>
            </a:r>
            <a:endParaRPr sz="2500" dirty="0">
              <a:solidFill>
                <a:srgbClr val="FEC842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60" name="Google Shape;60;p14"/>
          <p:cNvSpPr txBox="1"/>
          <p:nvPr/>
        </p:nvSpPr>
        <p:spPr>
          <a:xfrm>
            <a:off x="1807500" y="528625"/>
            <a:ext cx="5529000" cy="12618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5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Верифікація</a:t>
            </a:r>
            <a:r>
              <a:rPr lang="ru-RU" sz="35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і </a:t>
            </a:r>
            <a:r>
              <a:rPr lang="ru-RU" sz="35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аналіз</a:t>
            </a:r>
            <a:r>
              <a:rPr lang="ru-RU" sz="35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: </a:t>
            </a:r>
            <a:r>
              <a:rPr lang="ru-RU" sz="35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порівняння</a:t>
            </a:r>
            <a:endParaRPr sz="1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63D47"/>
        </a:solid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/>
        </p:nvSpPr>
        <p:spPr>
          <a:xfrm>
            <a:off x="1255743" y="1921096"/>
            <a:ext cx="5127900" cy="24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Для того, </a:t>
            </a:r>
            <a:r>
              <a:rPr lang="ru-RU" sz="22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щоби</a:t>
            </a:r>
            <a:r>
              <a:rPr lang="ru-RU" sz="22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провести </a:t>
            </a:r>
            <a:r>
              <a:rPr lang="ru-RU" sz="22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верифікацію</a:t>
            </a:r>
            <a:r>
              <a:rPr lang="ru-RU" sz="22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, </a:t>
            </a:r>
            <a:r>
              <a:rPr lang="ru-RU" sz="22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слід</a:t>
            </a:r>
            <a:r>
              <a:rPr lang="ru-RU" sz="22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2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спершу</a:t>
            </a:r>
            <a:r>
              <a:rPr lang="ru-RU" sz="22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2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оцінити</a:t>
            </a:r>
            <a:r>
              <a:rPr lang="ru-RU" sz="22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2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джерело</a:t>
            </a:r>
            <a:r>
              <a:rPr lang="ru-RU" sz="22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2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інформації</a:t>
            </a:r>
            <a:r>
              <a:rPr lang="en-US" sz="22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:</a:t>
            </a:r>
            <a:r>
              <a:rPr lang="en-GB" sz="22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</a:p>
          <a:p>
            <a:pPr marL="457200" lvl="0" indent="-3683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EC842"/>
              </a:buClr>
              <a:buSzPts val="2200"/>
              <a:buFont typeface="Roboto Slab"/>
              <a:buChar char="●"/>
            </a:pPr>
            <a:r>
              <a:rPr lang="ru-RU" sz="22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Чи</a:t>
            </a:r>
            <a:r>
              <a:rPr lang="ru-RU" sz="22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є </a:t>
            </a:r>
            <a:r>
              <a:rPr lang="ru-RU" sz="22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джерело</a:t>
            </a:r>
            <a:r>
              <a:rPr lang="ru-RU" sz="22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2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надійним</a:t>
            </a:r>
            <a:r>
              <a:rPr lang="ru-RU" sz="22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?</a:t>
            </a:r>
          </a:p>
          <a:p>
            <a:pPr marL="457200" lvl="0" indent="-3683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EC842"/>
              </a:buClr>
              <a:buSzPts val="2200"/>
              <a:buFont typeface="Roboto Slab"/>
              <a:buChar char="●"/>
            </a:pPr>
            <a:r>
              <a:rPr lang="ru-RU" sz="22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Чи</a:t>
            </a:r>
            <a:r>
              <a:rPr lang="ru-RU" sz="22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є </a:t>
            </a:r>
            <a:r>
              <a:rPr lang="ru-RU" sz="22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джерело</a:t>
            </a:r>
            <a:r>
              <a:rPr lang="ru-RU" sz="22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2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неупередженим</a:t>
            </a:r>
            <a:r>
              <a:rPr lang="ru-RU" sz="22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?</a:t>
            </a:r>
          </a:p>
          <a:p>
            <a:pPr marL="457200" lvl="0" indent="-3683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EC842"/>
              </a:buClr>
              <a:buSzPts val="2200"/>
              <a:buFont typeface="Roboto Slab"/>
              <a:buChar char="●"/>
            </a:pPr>
            <a:r>
              <a:rPr lang="ru-RU" sz="22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Чи</a:t>
            </a:r>
            <a:r>
              <a:rPr lang="ru-RU" sz="22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2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джерело</a:t>
            </a:r>
            <a:r>
              <a:rPr lang="ru-RU" sz="22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2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встановлено</a:t>
            </a:r>
            <a:r>
              <a:rPr lang="ru-RU" sz="22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?</a:t>
            </a:r>
          </a:p>
        </p:txBody>
      </p:sp>
      <p:sp>
        <p:nvSpPr>
          <p:cNvPr id="66" name="Google Shape;66;p15"/>
          <p:cNvSpPr txBox="1"/>
          <p:nvPr/>
        </p:nvSpPr>
        <p:spPr>
          <a:xfrm>
            <a:off x="1140000" y="476800"/>
            <a:ext cx="6864000" cy="12618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5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Верифікація</a:t>
            </a:r>
            <a:r>
              <a:rPr lang="ru-RU" sz="35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– </a:t>
            </a:r>
            <a:r>
              <a:rPr lang="ru-RU" sz="35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Надійність</a:t>
            </a:r>
            <a:r>
              <a:rPr lang="ru-RU" sz="35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35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джерела</a:t>
            </a:r>
            <a:endParaRPr sz="1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63D47"/>
        </a:solid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/>
        </p:nvSpPr>
        <p:spPr>
          <a:xfrm>
            <a:off x="833730" y="1956096"/>
            <a:ext cx="6494400" cy="21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22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Для того, </a:t>
            </a:r>
            <a:r>
              <a:rPr lang="ru-RU" sz="22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щоби</a:t>
            </a:r>
            <a:r>
              <a:rPr lang="ru-RU" sz="22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2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здійснити</a:t>
            </a:r>
            <a:r>
              <a:rPr lang="ru-RU" sz="22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2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верифікацію</a:t>
            </a:r>
            <a:r>
              <a:rPr lang="ru-RU" sz="22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, </a:t>
            </a:r>
            <a:r>
              <a:rPr lang="ru-RU" sz="22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перевірте</a:t>
            </a:r>
            <a:r>
              <a:rPr lang="ru-RU" sz="22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2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відомості</a:t>
            </a:r>
            <a:r>
              <a:rPr lang="ru-RU" sz="22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з </a:t>
            </a:r>
            <a:r>
              <a:rPr lang="ru-RU" sz="22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декількох</a:t>
            </a:r>
            <a:r>
              <a:rPr lang="ru-RU" sz="22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2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джерел</a:t>
            </a:r>
            <a:r>
              <a:rPr lang="ru-RU" sz="22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:</a:t>
            </a:r>
            <a:endParaRPr lang="en-GB" sz="2200" dirty="0">
              <a:solidFill>
                <a:srgbClr val="FEC842"/>
              </a:solidFill>
              <a:latin typeface="Roboto Slab"/>
              <a:ea typeface="Roboto Slab"/>
              <a:cs typeface="Roboto Slab"/>
              <a:sym typeface="Roboto Slab"/>
            </a:endParaRPr>
          </a:p>
          <a:p>
            <a:pPr marL="457200" lvl="0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EC842"/>
              </a:buClr>
              <a:buSzPts val="2200"/>
              <a:buFont typeface="Roboto Slab"/>
              <a:buChar char="●"/>
            </a:pPr>
            <a:r>
              <a:rPr lang="ru-RU" sz="22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Чи</a:t>
            </a:r>
            <a:r>
              <a:rPr lang="ru-RU" sz="22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2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ви</a:t>
            </a:r>
            <a:r>
              <a:rPr lang="ru-RU" sz="22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2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маєте</a:t>
            </a:r>
            <a:r>
              <a:rPr lang="ru-RU" sz="22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2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щонайменше</a:t>
            </a:r>
            <a:r>
              <a:rPr lang="ru-RU" sz="22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три </a:t>
            </a:r>
            <a:r>
              <a:rPr lang="ru-RU" sz="22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джерела</a:t>
            </a:r>
            <a:r>
              <a:rPr lang="ru-RU" sz="22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, </a:t>
            </a:r>
            <a:r>
              <a:rPr lang="ru-RU" sz="22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що</a:t>
            </a:r>
            <a:r>
              <a:rPr lang="ru-RU" sz="22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2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повідомляють</a:t>
            </a:r>
            <a:r>
              <a:rPr lang="ru-RU" sz="22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те </a:t>
            </a:r>
            <a:r>
              <a:rPr lang="ru-RU" sz="22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саме</a:t>
            </a:r>
            <a:r>
              <a:rPr lang="ru-RU" sz="22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?</a:t>
            </a:r>
          </a:p>
          <a:p>
            <a:pPr marL="457200" lvl="0" indent="-368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EC842"/>
              </a:buClr>
              <a:buSzPts val="2200"/>
              <a:buFont typeface="Roboto Slab"/>
              <a:buChar char="●"/>
            </a:pPr>
            <a:r>
              <a:rPr lang="ru-RU" sz="22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Чи</a:t>
            </a:r>
            <a:r>
              <a:rPr lang="ru-RU" sz="22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2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ви</a:t>
            </a:r>
            <a:r>
              <a:rPr lang="ru-RU" sz="22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2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маєте</a:t>
            </a:r>
            <a:r>
              <a:rPr lang="ru-RU" sz="22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2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відомості</a:t>
            </a:r>
            <a:r>
              <a:rPr lang="ru-RU" sz="22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2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від</a:t>
            </a:r>
            <a:r>
              <a:rPr lang="ru-RU" sz="22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2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джерел</a:t>
            </a:r>
            <a:r>
              <a:rPr lang="ru-RU" sz="22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з </a:t>
            </a:r>
            <a:r>
              <a:rPr lang="ru-RU" sz="22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різними</a:t>
            </a:r>
            <a:r>
              <a:rPr lang="ru-RU" sz="22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2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позиціями</a:t>
            </a:r>
            <a:r>
              <a:rPr lang="ru-RU" sz="22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?</a:t>
            </a:r>
          </a:p>
        </p:txBody>
      </p:sp>
      <p:sp>
        <p:nvSpPr>
          <p:cNvPr id="72" name="Google Shape;72;p16"/>
          <p:cNvSpPr txBox="1"/>
          <p:nvPr/>
        </p:nvSpPr>
        <p:spPr>
          <a:xfrm>
            <a:off x="447750" y="453275"/>
            <a:ext cx="8248500" cy="11695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Верифікація</a:t>
            </a:r>
            <a:r>
              <a:rPr lang="ru-RU" sz="32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– </a:t>
            </a:r>
            <a:r>
              <a:rPr lang="ru-RU" sz="32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Перехресна</a:t>
            </a:r>
            <a:r>
              <a:rPr lang="ru-RU" sz="32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32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перевірка</a:t>
            </a:r>
            <a:r>
              <a:rPr lang="ru-RU" sz="32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32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інформації</a:t>
            </a:r>
            <a:endParaRPr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63D47"/>
        </a:solidFill>
        <a:effectLst/>
      </p:bgPr>
    </p:bg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/>
        </p:nvSpPr>
        <p:spPr>
          <a:xfrm>
            <a:off x="758850" y="540725"/>
            <a:ext cx="45852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Аналіз</a:t>
            </a:r>
            <a:endParaRPr sz="1600" dirty="0"/>
          </a:p>
        </p:txBody>
      </p:sp>
      <p:sp>
        <p:nvSpPr>
          <p:cNvPr id="78" name="Google Shape;78;p17"/>
          <p:cNvSpPr txBox="1"/>
          <p:nvPr/>
        </p:nvSpPr>
        <p:spPr>
          <a:xfrm>
            <a:off x="758850" y="1319038"/>
            <a:ext cx="7303500" cy="9633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22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Після</a:t>
            </a:r>
            <a:r>
              <a:rPr lang="ru-RU" sz="22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2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верифікації</a:t>
            </a:r>
            <a:r>
              <a:rPr lang="ru-RU" sz="22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2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проводять</a:t>
            </a:r>
            <a:r>
              <a:rPr lang="ru-RU" sz="22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2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аналіз</a:t>
            </a:r>
            <a:r>
              <a:rPr lang="ru-RU" sz="22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з метою </a:t>
            </a:r>
            <a:r>
              <a:rPr lang="ru-RU" sz="22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визначити</a:t>
            </a:r>
            <a:r>
              <a:rPr lang="ru-RU" sz="22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, </a:t>
            </a:r>
            <a:r>
              <a:rPr lang="ru-RU" sz="22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чи</a:t>
            </a:r>
            <a:r>
              <a:rPr lang="ru-RU" sz="22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були </a:t>
            </a:r>
            <a:r>
              <a:rPr lang="ru-RU" sz="22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порушені</a:t>
            </a:r>
            <a:r>
              <a:rPr lang="ru-RU" sz="22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права </a:t>
            </a:r>
            <a:r>
              <a:rPr lang="ru-RU" sz="22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людини</a:t>
            </a:r>
            <a:r>
              <a:rPr lang="ru-RU" sz="22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.</a:t>
            </a:r>
          </a:p>
        </p:txBody>
      </p:sp>
      <p:sp>
        <p:nvSpPr>
          <p:cNvPr id="79" name="Google Shape;79;p17"/>
          <p:cNvSpPr txBox="1"/>
          <p:nvPr/>
        </p:nvSpPr>
        <p:spPr>
          <a:xfrm>
            <a:off x="758850" y="2332875"/>
            <a:ext cx="6296700" cy="22159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Для </a:t>
            </a:r>
            <a:r>
              <a:rPr lang="ru-RU" sz="22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цього</a:t>
            </a:r>
            <a:r>
              <a:rPr lang="ru-RU" sz="22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2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слід</a:t>
            </a:r>
            <a:r>
              <a:rPr lang="ru-RU" sz="22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2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оцінити</a:t>
            </a:r>
            <a:r>
              <a:rPr lang="ru-RU" sz="22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2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такі</a:t>
            </a:r>
            <a:r>
              <a:rPr lang="ru-RU" sz="22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2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аспекти</a:t>
            </a:r>
            <a:r>
              <a:rPr lang="en-GB" sz="22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: </a:t>
            </a:r>
          </a:p>
          <a:p>
            <a:pPr marL="457200" lvl="0" indent="-3683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EC842"/>
              </a:buClr>
              <a:buSzPts val="2200"/>
              <a:buFont typeface="Roboto Slab"/>
              <a:buChar char="●"/>
            </a:pPr>
            <a:r>
              <a:rPr lang="ru-RU" sz="22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Законність</a:t>
            </a:r>
            <a:endParaRPr lang="ru-RU" sz="2200" dirty="0">
              <a:solidFill>
                <a:srgbClr val="FEC842"/>
              </a:solidFill>
              <a:latin typeface="Roboto Slab"/>
              <a:ea typeface="Roboto Slab"/>
              <a:cs typeface="Roboto Slab"/>
              <a:sym typeface="Roboto Slab"/>
            </a:endParaRPr>
          </a:p>
          <a:p>
            <a:pPr marL="457200" lvl="0" indent="-3683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EC842"/>
              </a:buClr>
              <a:buSzPts val="2200"/>
              <a:buFont typeface="Roboto Slab"/>
              <a:buChar char="●"/>
            </a:pPr>
            <a:r>
              <a:rPr lang="ru-RU" sz="22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Правомірність</a:t>
            </a:r>
            <a:endParaRPr lang="ru-RU" sz="2200" dirty="0">
              <a:solidFill>
                <a:srgbClr val="FEC842"/>
              </a:solidFill>
              <a:latin typeface="Roboto Slab"/>
              <a:ea typeface="Roboto Slab"/>
              <a:cs typeface="Roboto Slab"/>
              <a:sym typeface="Roboto Slab"/>
            </a:endParaRPr>
          </a:p>
          <a:p>
            <a:pPr marL="457200" lvl="0" indent="-3683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EC842"/>
              </a:buClr>
              <a:buSzPts val="2200"/>
              <a:buFont typeface="Roboto Slab"/>
              <a:buChar char="●"/>
            </a:pPr>
            <a:r>
              <a:rPr lang="ru-RU" sz="22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Пропорційність</a:t>
            </a:r>
            <a:endParaRPr lang="ru-RU" sz="2200" dirty="0">
              <a:solidFill>
                <a:srgbClr val="FEC842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63D47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/>
        </p:nvSpPr>
        <p:spPr>
          <a:xfrm>
            <a:off x="809550" y="415375"/>
            <a:ext cx="6361200" cy="6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3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Складання</a:t>
            </a:r>
            <a:r>
              <a:rPr lang="ru-RU" sz="33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33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звіту</a:t>
            </a:r>
            <a:r>
              <a:rPr lang="ru-RU" sz="33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endParaRPr sz="1700" dirty="0"/>
          </a:p>
        </p:txBody>
      </p:sp>
      <p:sp>
        <p:nvSpPr>
          <p:cNvPr id="85" name="Google Shape;85;p18"/>
          <p:cNvSpPr txBox="1"/>
          <p:nvPr/>
        </p:nvSpPr>
        <p:spPr>
          <a:xfrm>
            <a:off x="809550" y="1239550"/>
            <a:ext cx="7524900" cy="37240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3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Звіт</a:t>
            </a:r>
            <a:r>
              <a:rPr lang="ru-RU" sz="23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3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має</a:t>
            </a:r>
            <a:r>
              <a:rPr lang="en" sz="23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: </a:t>
            </a:r>
            <a:endParaRPr sz="2300" dirty="0">
              <a:solidFill>
                <a:srgbClr val="FEC842"/>
              </a:solidFill>
              <a:latin typeface="Roboto Slab"/>
              <a:ea typeface="Roboto Slab"/>
              <a:cs typeface="Roboto Slab"/>
              <a:sym typeface="Roboto Slab"/>
            </a:endParaRPr>
          </a:p>
          <a:p>
            <a:pPr marL="457200" lvl="0" indent="-374650" algn="l" rtl="0">
              <a:spcBef>
                <a:spcPts val="0"/>
              </a:spcBef>
              <a:spcAft>
                <a:spcPts val="0"/>
              </a:spcAft>
              <a:buClr>
                <a:srgbClr val="FEC842"/>
              </a:buClr>
              <a:buSzPts val="2300"/>
              <a:buFont typeface="Roboto Slab"/>
              <a:buChar char="●"/>
            </a:pPr>
            <a:r>
              <a:rPr lang="ru-RU" sz="23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Бути написаний </a:t>
            </a:r>
            <a:r>
              <a:rPr lang="ru-RU" sz="23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чіткою</a:t>
            </a:r>
            <a:r>
              <a:rPr lang="ru-RU" sz="23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та </a:t>
            </a:r>
            <a:r>
              <a:rPr lang="ru-RU" sz="23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зрозумілою</a:t>
            </a:r>
            <a:r>
              <a:rPr lang="ru-RU" sz="23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мовою, з </a:t>
            </a:r>
            <a:r>
              <a:rPr lang="ru-RU" sz="23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достовірним</a:t>
            </a:r>
            <a:r>
              <a:rPr lang="ru-RU" sz="23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3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викладом</a:t>
            </a:r>
            <a:r>
              <a:rPr lang="ru-RU" sz="23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3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висновків</a:t>
            </a:r>
            <a:endParaRPr lang="ru-RU" sz="2300" dirty="0">
              <a:solidFill>
                <a:srgbClr val="FEC842"/>
              </a:solidFill>
              <a:latin typeface="Roboto Slab"/>
              <a:ea typeface="Roboto Slab"/>
              <a:cs typeface="Roboto Slab"/>
              <a:sym typeface="Roboto Slab"/>
            </a:endParaRPr>
          </a:p>
          <a:p>
            <a:pPr marL="457200" lvl="0" indent="-374650" algn="l" rtl="0">
              <a:spcBef>
                <a:spcPts val="0"/>
              </a:spcBef>
              <a:spcAft>
                <a:spcPts val="0"/>
              </a:spcAft>
              <a:buClr>
                <a:srgbClr val="FEC842"/>
              </a:buClr>
              <a:buSzPts val="2300"/>
              <a:buFont typeface="Roboto Slab"/>
              <a:buChar char="●"/>
            </a:pPr>
            <a:r>
              <a:rPr lang="ru-RU" sz="23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Включати</a:t>
            </a:r>
            <a:r>
              <a:rPr lang="ru-RU" sz="23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3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рекомендації</a:t>
            </a:r>
            <a:r>
              <a:rPr lang="ru-RU" sz="23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для </a:t>
            </a:r>
            <a:r>
              <a:rPr lang="ru-RU" sz="23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розв’язання</a:t>
            </a:r>
            <a:r>
              <a:rPr lang="ru-RU" sz="23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3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проблеми</a:t>
            </a:r>
            <a:r>
              <a:rPr lang="ru-RU" sz="23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, </a:t>
            </a:r>
            <a:r>
              <a:rPr lang="ru-RU" sz="23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розроблені</a:t>
            </a:r>
            <a:r>
              <a:rPr lang="ru-RU" sz="23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за принципом SMART:</a:t>
            </a:r>
          </a:p>
          <a:p>
            <a:pPr marL="914400" lvl="1" indent="-374650" algn="l" rtl="0">
              <a:spcBef>
                <a:spcPts val="0"/>
              </a:spcBef>
              <a:spcAft>
                <a:spcPts val="0"/>
              </a:spcAft>
              <a:buClr>
                <a:srgbClr val="FEC842"/>
              </a:buClr>
              <a:buSzPts val="2300"/>
              <a:buFont typeface="Roboto Slab"/>
              <a:buChar char="○"/>
            </a:pPr>
            <a:r>
              <a:rPr lang="ru-RU" sz="23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Конкретні</a:t>
            </a:r>
            <a:endParaRPr lang="en-US" sz="2300" dirty="0">
              <a:solidFill>
                <a:srgbClr val="FEC842"/>
              </a:solidFill>
              <a:latin typeface="Roboto Slab"/>
              <a:ea typeface="Roboto Slab"/>
              <a:cs typeface="Roboto Slab"/>
              <a:sym typeface="Roboto Slab"/>
            </a:endParaRPr>
          </a:p>
          <a:p>
            <a:pPr marL="914400" lvl="1" indent="-374650" algn="l" rtl="0">
              <a:spcBef>
                <a:spcPts val="0"/>
              </a:spcBef>
              <a:spcAft>
                <a:spcPts val="0"/>
              </a:spcAft>
              <a:buClr>
                <a:srgbClr val="FEC842"/>
              </a:buClr>
              <a:buSzPts val="2300"/>
              <a:buFont typeface="Roboto Slab"/>
              <a:buChar char="○"/>
            </a:pPr>
            <a:r>
              <a:rPr lang="ru-RU" sz="23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Вимірювані</a:t>
            </a:r>
            <a:r>
              <a:rPr lang="en" sz="23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endParaRPr sz="2300" dirty="0">
              <a:solidFill>
                <a:srgbClr val="FEC842"/>
              </a:solidFill>
              <a:latin typeface="Roboto Slab"/>
              <a:ea typeface="Roboto Slab"/>
              <a:cs typeface="Roboto Slab"/>
              <a:sym typeface="Roboto Slab"/>
            </a:endParaRPr>
          </a:p>
          <a:p>
            <a:pPr marL="914400" lvl="1" indent="-374650" algn="l" rtl="0">
              <a:spcBef>
                <a:spcPts val="0"/>
              </a:spcBef>
              <a:spcAft>
                <a:spcPts val="0"/>
              </a:spcAft>
              <a:buClr>
                <a:srgbClr val="FEC842"/>
              </a:buClr>
              <a:buSzPts val="2300"/>
              <a:buFont typeface="Roboto Slab"/>
              <a:buChar char="○"/>
            </a:pPr>
            <a:r>
              <a:rPr lang="ru-RU" sz="23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Досяжні</a:t>
            </a:r>
            <a:r>
              <a:rPr lang="en" sz="23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endParaRPr sz="2300" dirty="0">
              <a:solidFill>
                <a:srgbClr val="FEC842"/>
              </a:solidFill>
              <a:latin typeface="Roboto Slab"/>
              <a:ea typeface="Roboto Slab"/>
              <a:cs typeface="Roboto Slab"/>
              <a:sym typeface="Roboto Slab"/>
            </a:endParaRPr>
          </a:p>
          <a:p>
            <a:pPr marL="914400" lvl="1" indent="-374650" algn="l" rtl="0">
              <a:spcBef>
                <a:spcPts val="0"/>
              </a:spcBef>
              <a:spcAft>
                <a:spcPts val="0"/>
              </a:spcAft>
              <a:buClr>
                <a:srgbClr val="FEC842"/>
              </a:buClr>
              <a:buSzPts val="2300"/>
              <a:buFont typeface="Roboto Slab"/>
              <a:buChar char="○"/>
            </a:pPr>
            <a:r>
              <a:rPr lang="ru-RU" sz="23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Доречні</a:t>
            </a:r>
            <a:r>
              <a:rPr lang="ru-RU" sz="23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endParaRPr lang="en-US" sz="2300" dirty="0">
              <a:solidFill>
                <a:srgbClr val="FEC842"/>
              </a:solidFill>
              <a:latin typeface="Roboto Slab"/>
              <a:ea typeface="Roboto Slab"/>
              <a:cs typeface="Roboto Slab"/>
              <a:sym typeface="Roboto Slab"/>
            </a:endParaRPr>
          </a:p>
          <a:p>
            <a:pPr marL="914400" lvl="1" indent="-374650" algn="l" rtl="0">
              <a:spcBef>
                <a:spcPts val="0"/>
              </a:spcBef>
              <a:spcAft>
                <a:spcPts val="0"/>
              </a:spcAft>
              <a:buClr>
                <a:srgbClr val="FEC842"/>
              </a:buClr>
              <a:buSzPts val="2300"/>
              <a:buFont typeface="Roboto Slab"/>
              <a:buChar char="○"/>
            </a:pPr>
            <a:r>
              <a:rPr lang="ru-RU" sz="23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Визначені</a:t>
            </a:r>
            <a:r>
              <a:rPr lang="ru-RU" sz="23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в </a:t>
            </a:r>
            <a:r>
              <a:rPr lang="ru-RU" sz="23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часі</a:t>
            </a:r>
            <a:endParaRPr sz="2900" dirty="0">
              <a:solidFill>
                <a:srgbClr val="FEC842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63D47"/>
        </a:solidFill>
        <a:effectLst/>
      </p:bgPr>
    </p:bg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9"/>
          <p:cNvSpPr txBox="1"/>
          <p:nvPr/>
        </p:nvSpPr>
        <p:spPr>
          <a:xfrm>
            <a:off x="803018" y="638928"/>
            <a:ext cx="7344000" cy="36886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EC842"/>
              </a:buClr>
              <a:buSzPts val="2600"/>
              <a:buFont typeface="Roboto Slab"/>
              <a:buAutoNum type="arabicPeriod"/>
            </a:pPr>
            <a:r>
              <a:rPr lang="ru-RU" sz="22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Верифікація</a:t>
            </a:r>
            <a:r>
              <a:rPr lang="ru-RU" sz="22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en" sz="22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200" dirty="0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– </a:t>
            </a:r>
            <a:r>
              <a:rPr lang="ru-RU" sz="2200" dirty="0" err="1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оцінка</a:t>
            </a:r>
            <a:r>
              <a:rPr lang="ru-RU" sz="2200" dirty="0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 </a:t>
            </a:r>
            <a:r>
              <a:rPr lang="ru-RU" sz="2200" u="sng" dirty="0" err="1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джерел</a:t>
            </a:r>
            <a:r>
              <a:rPr lang="ru-RU" sz="2200" dirty="0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 для </a:t>
            </a:r>
            <a:r>
              <a:rPr lang="ru-RU" sz="2200" dirty="0" err="1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пошуку</a:t>
            </a:r>
            <a:r>
              <a:rPr lang="ru-RU" sz="2200" dirty="0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 </a:t>
            </a:r>
            <a:r>
              <a:rPr lang="ru-RU" sz="2200" dirty="0" err="1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надійних</a:t>
            </a:r>
            <a:r>
              <a:rPr lang="ru-RU" sz="2200" dirty="0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 </a:t>
            </a:r>
            <a:r>
              <a:rPr lang="ru-RU" sz="2200" dirty="0" err="1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відомостей</a:t>
            </a:r>
            <a:endParaRPr lang="en-US" sz="2200" dirty="0">
              <a:solidFill>
                <a:srgbClr val="FEC842"/>
              </a:solidFill>
              <a:latin typeface="Roboto Slab ExtraLight" pitchFamily="2" charset="0"/>
              <a:ea typeface="Roboto Slab ExtraLight" pitchFamily="2" charset="0"/>
              <a:cs typeface="Roboto Slab ExtraLight" pitchFamily="2" charset="0"/>
              <a:sym typeface="Roboto Slab"/>
            </a:endParaRPr>
          </a:p>
          <a:p>
            <a:pPr marL="45720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EC842"/>
              </a:buClr>
              <a:buSzPts val="2600"/>
              <a:buFont typeface="Roboto Slab"/>
              <a:buAutoNum type="arabicPeriod"/>
            </a:pPr>
            <a:r>
              <a:rPr lang="ru-RU" sz="22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Аналіз</a:t>
            </a:r>
            <a:r>
              <a:rPr lang="en" sz="22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200" dirty="0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– </a:t>
            </a:r>
            <a:r>
              <a:rPr lang="ru-RU" sz="2200" dirty="0" err="1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оцінка</a:t>
            </a:r>
            <a:r>
              <a:rPr lang="ru-RU" sz="2200" dirty="0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 </a:t>
            </a:r>
            <a:r>
              <a:rPr lang="ru-RU" sz="2200" u="sng" dirty="0" err="1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відомостей</a:t>
            </a:r>
            <a:r>
              <a:rPr lang="ru-RU" sz="2200" u="sng" dirty="0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, </a:t>
            </a:r>
            <a:r>
              <a:rPr lang="ru-RU" sz="2200" u="sng" dirty="0" err="1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які</a:t>
            </a:r>
            <a:r>
              <a:rPr lang="ru-RU" sz="2200" u="sng" dirty="0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 </a:t>
            </a:r>
            <a:r>
              <a:rPr lang="ru-RU" sz="2200" u="sng" dirty="0" err="1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пройшли</a:t>
            </a:r>
            <a:r>
              <a:rPr lang="ru-RU" sz="2200" u="sng" dirty="0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 </a:t>
            </a:r>
            <a:r>
              <a:rPr lang="ru-RU" sz="2200" u="sng" dirty="0" err="1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верифікацію</a:t>
            </a:r>
            <a:r>
              <a:rPr lang="ru-RU" sz="2200" dirty="0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, </a:t>
            </a:r>
            <a:r>
              <a:rPr lang="ru-RU" sz="2200" dirty="0" err="1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щодо</a:t>
            </a:r>
            <a:r>
              <a:rPr lang="ru-RU" sz="2200" dirty="0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 </a:t>
            </a:r>
            <a:r>
              <a:rPr lang="ru-RU" sz="2200" dirty="0" err="1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відповідності</a:t>
            </a:r>
            <a:r>
              <a:rPr lang="ru-RU" sz="2200" dirty="0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 </a:t>
            </a:r>
            <a:r>
              <a:rPr lang="ru-RU" sz="2200" dirty="0" err="1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дій</a:t>
            </a:r>
            <a:r>
              <a:rPr lang="ru-RU" sz="2200" dirty="0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, </a:t>
            </a:r>
            <a:r>
              <a:rPr lang="ru-RU" sz="2200" dirty="0" err="1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які</a:t>
            </a:r>
            <a:r>
              <a:rPr lang="ru-RU" sz="2200" dirty="0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 </a:t>
            </a:r>
            <a:r>
              <a:rPr lang="ru-RU" sz="2200" dirty="0" err="1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позначаються</a:t>
            </a:r>
            <a:r>
              <a:rPr lang="ru-RU" sz="2200" dirty="0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 на правах </a:t>
            </a:r>
            <a:r>
              <a:rPr lang="ru-RU" sz="2200" dirty="0" err="1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людини</a:t>
            </a:r>
            <a:r>
              <a:rPr lang="ru-RU" sz="2200" dirty="0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, принципам </a:t>
            </a:r>
            <a:r>
              <a:rPr lang="ru-RU" sz="2200" dirty="0" err="1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законності</a:t>
            </a:r>
            <a:r>
              <a:rPr lang="ru-RU" sz="2200" dirty="0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, </a:t>
            </a:r>
            <a:r>
              <a:rPr lang="ru-RU" sz="2200" dirty="0" err="1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правомірності</a:t>
            </a:r>
            <a:r>
              <a:rPr lang="ru-RU" sz="2200" dirty="0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 та </a:t>
            </a:r>
            <a:r>
              <a:rPr lang="ru-RU" sz="2200" dirty="0" err="1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пропорційності</a:t>
            </a:r>
            <a:r>
              <a:rPr lang="ru-RU" sz="2200" dirty="0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 </a:t>
            </a:r>
            <a:endParaRPr lang="en-US" sz="2200" dirty="0">
              <a:solidFill>
                <a:srgbClr val="FEC842"/>
              </a:solidFill>
              <a:latin typeface="Roboto Slab ExtraLight" pitchFamily="2" charset="0"/>
              <a:ea typeface="Roboto Slab ExtraLight" pitchFamily="2" charset="0"/>
              <a:cs typeface="Roboto Slab ExtraLight" pitchFamily="2" charset="0"/>
              <a:sym typeface="Roboto Slab"/>
            </a:endParaRPr>
          </a:p>
          <a:p>
            <a:pPr marL="45720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EC842"/>
              </a:buClr>
              <a:buSzPts val="2600"/>
              <a:buFont typeface="Roboto Slab"/>
              <a:buAutoNum type="arabicPeriod"/>
            </a:pPr>
            <a:r>
              <a:rPr lang="ru-RU" sz="22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Складання</a:t>
            </a:r>
            <a:r>
              <a:rPr lang="ru-RU" sz="22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2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звіту</a:t>
            </a:r>
            <a:r>
              <a:rPr lang="ru-RU" sz="22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200" dirty="0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– </a:t>
            </a:r>
            <a:r>
              <a:rPr lang="ru-RU" sz="2200" dirty="0" err="1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виклад</a:t>
            </a:r>
            <a:r>
              <a:rPr lang="ru-RU" sz="2200" dirty="0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 </a:t>
            </a:r>
            <a:r>
              <a:rPr lang="ru-RU" sz="2200" u="sng" dirty="0" err="1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результатів</a:t>
            </a:r>
            <a:r>
              <a:rPr lang="ru-RU" sz="2200" u="sng" dirty="0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 </a:t>
            </a:r>
            <a:r>
              <a:rPr lang="ru-RU" sz="2200" u="sng" dirty="0" err="1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аналізу</a:t>
            </a:r>
            <a:r>
              <a:rPr lang="ru-RU" sz="2200" dirty="0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 в </a:t>
            </a:r>
            <a:r>
              <a:rPr lang="ru-RU" sz="2200" dirty="0" err="1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послідовний</a:t>
            </a:r>
            <a:r>
              <a:rPr lang="ru-RU" sz="2200" dirty="0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, </a:t>
            </a:r>
            <a:r>
              <a:rPr lang="ru-RU" sz="2200" dirty="0" err="1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ефективний</a:t>
            </a:r>
            <a:r>
              <a:rPr lang="ru-RU" sz="2200" dirty="0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 і </a:t>
            </a:r>
            <a:r>
              <a:rPr lang="ru-RU" sz="2200" dirty="0" err="1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переконливий</a:t>
            </a:r>
            <a:r>
              <a:rPr lang="ru-RU" sz="2200" dirty="0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 </a:t>
            </a:r>
            <a:r>
              <a:rPr lang="ru-RU" sz="2200" dirty="0" err="1">
                <a:solidFill>
                  <a:srgbClr val="FEC842"/>
                </a:solidFill>
                <a:latin typeface="Roboto Slab ExtraLight" pitchFamily="2" charset="0"/>
                <a:ea typeface="Roboto Slab ExtraLight" pitchFamily="2" charset="0"/>
                <a:cs typeface="Roboto Slab ExtraLight" pitchFamily="2" charset="0"/>
                <a:sym typeface="Roboto Slab"/>
              </a:rPr>
              <a:t>спосіб</a:t>
            </a:r>
            <a:endParaRPr sz="2200" b="1" dirty="0">
              <a:solidFill>
                <a:srgbClr val="FEC842"/>
              </a:solidFill>
              <a:latin typeface="Roboto Slab ExtraLight" pitchFamily="2" charset="0"/>
              <a:ea typeface="Roboto Slab ExtraLight" pitchFamily="2" charset="0"/>
              <a:cs typeface="Roboto Slab ExtraLight" pitchFamily="2" charset="0"/>
              <a:sym typeface="Roboto Slab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1157</Words>
  <Application>Microsoft Office PowerPoint</Application>
  <PresentationFormat>On-screen Show (16:9)</PresentationFormat>
  <Paragraphs>64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Symbol</vt:lpstr>
      <vt:lpstr>Arial</vt:lpstr>
      <vt:lpstr>Roboto Slab Medium</vt:lpstr>
      <vt:lpstr>Roboto Slab</vt:lpstr>
      <vt:lpstr>Roboto Slab ExtraLight</vt:lpstr>
      <vt:lpstr>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Christina Kelly</dc:creator>
  <cp:lastModifiedBy>Zala Cas</cp:lastModifiedBy>
  <cp:revision>5</cp:revision>
  <cp:lastPrinted>2025-09-29T13:57:48Z</cp:lastPrinted>
  <dcterms:modified xsi:type="dcterms:W3CDTF">2026-07-29T13:40:57Z</dcterms:modified>
</cp:coreProperties>
</file>