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 Slab" panose="020B0604020202020204" charset="0"/>
      <p:regular r:id="rId11"/>
      <p:bold r:id="rId12"/>
    </p:embeddedFont>
    <p:embeddedFont>
      <p:font typeface="Roboto Slab ExtraLight" panose="020B0604020202020204" charset="0"/>
      <p:regular r:id="rId13"/>
      <p:bold r:id="rId14"/>
    </p:embeddedFont>
    <p:embeddedFont>
      <p:font typeface="Roboto Slab Light" panose="020B0604020202020204" charset="0"/>
      <p:regular r:id="rId15"/>
      <p:bold r:id="rId16"/>
    </p:embeddedFont>
    <p:embeddedFont>
      <p:font typeface="Roboto Slab Medium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c5b11d8a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c5b11d8a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В данном наборе слайдов собраны инструкции к четвертому эпизоду игры «Стадион Старлайт». Тренерам рекомендуется использовать и корректировать слайды в зависимости от того, в каком формате будут играть учащиеся и каков их уровень подготовки.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Предложите учащимся устроить мозговой штурм и предложить, в какой форме может происходить изменение – поправки в законодательстве, изменение ценностей/отношений общества к вопросу, создание новых социальных программ и т.д.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c5b11d8a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c5b11d8a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Данное определение достаточно сложное и может не вызвать отклика у учащихся. Можно предложить им сформулировать определение адвокации в понятной для них форме. Например, помогите им понять смысл следующих оборотов: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 sz="700">
                <a:solidFill>
                  <a:schemeClr val="dk1"/>
                </a:solidFill>
              </a:rPr>
              <a:t>       </a:t>
            </a:r>
            <a:r>
              <a:rPr lang="en">
                <a:solidFill>
                  <a:schemeClr val="dk1"/>
                </a:solidFill>
              </a:rPr>
              <a:t>«Стратегические действия»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 sz="700">
                <a:solidFill>
                  <a:schemeClr val="dk1"/>
                </a:solidFill>
              </a:rPr>
              <a:t>       </a:t>
            </a:r>
            <a:r>
              <a:rPr lang="en">
                <a:solidFill>
                  <a:schemeClr val="dk1"/>
                </a:solidFill>
              </a:rPr>
              <a:t>«Способствование изменениям»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 sz="700">
                <a:solidFill>
                  <a:schemeClr val="dk1"/>
                </a:solidFill>
              </a:rPr>
              <a:t>       </a:t>
            </a:r>
            <a:r>
              <a:rPr lang="en">
                <a:solidFill>
                  <a:schemeClr val="dk1"/>
                </a:solidFill>
              </a:rPr>
              <a:t>«Местный, национальный или международный уровни»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Также постарайтесь указать на связь между «способствованием изменениям» и типами изменений, которые они предложили во время мозгового штурма вначале. Дайте пример положительного изменения в правозащитном поле и попросите учащихся указать: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 sz="700">
                <a:solidFill>
                  <a:schemeClr val="dk1"/>
                </a:solidFill>
              </a:rPr>
              <a:t>       </a:t>
            </a:r>
            <a:r>
              <a:rPr lang="en">
                <a:solidFill>
                  <a:schemeClr val="dk1"/>
                </a:solidFill>
              </a:rPr>
              <a:t>является ли это изменением местного, национального или международного уровня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 sz="700">
                <a:solidFill>
                  <a:schemeClr val="dk1"/>
                </a:solidFill>
              </a:rPr>
              <a:t>       </a:t>
            </a:r>
            <a:r>
              <a:rPr lang="en">
                <a:solidFill>
                  <a:schemeClr val="dk1"/>
                </a:solidFill>
              </a:rPr>
              <a:t>какие стратегические действия могут помочь его достичь.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c5b11d8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c5b11d8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Спросите учащихся, узнают ли они эти кампании по адвокации, также помогите им определить, какое изменение в правозащитном поле продвигает/внедрила каждая из них и какие стратегические действия были при этом задействованы. Вот краткий обзор: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 sz="700">
                <a:solidFill>
                  <a:schemeClr val="dk1"/>
                </a:solidFill>
              </a:rPr>
              <a:t>       </a:t>
            </a:r>
            <a:r>
              <a:rPr lang="en">
                <a:solidFill>
                  <a:schemeClr val="dk1"/>
                </a:solidFill>
              </a:rPr>
              <a:t>«Пятницы ради будущего» – глобальная осведомленность о проблеме изменения климата путем организованного проведения публичных протестов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 sz="700">
                <a:solidFill>
                  <a:schemeClr val="dk1"/>
                </a:solidFill>
              </a:rPr>
              <a:t>       </a:t>
            </a:r>
            <a:r>
              <a:rPr lang="en">
                <a:solidFill>
                  <a:schemeClr val="dk1"/>
                </a:solidFill>
              </a:rPr>
              <a:t>Движение MeToo («Я тоже»)– ужесточение законодательства о сексуальном насилии и изменение культуры путем проведения протестов и активных кампаний в социальных сетях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 sz="700">
                <a:solidFill>
                  <a:schemeClr val="dk1"/>
                </a:solidFill>
              </a:rPr>
              <a:t>       </a:t>
            </a:r>
            <a:r>
              <a:rPr lang="en">
                <a:solidFill>
                  <a:schemeClr val="dk1"/>
                </a:solidFill>
              </a:rPr>
              <a:t>Flash Drives for Freedom («Флэшки для свободы») – борьба с дефицитом информации в Северной Корее путем сбора флэш-накопителей, на которые затем загружают различные медиа-файлы и контрабандой переправляют в страну.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Попросите учащихся вспомнить, какие правозащитные кампании проводились в их сообществе. Помогите рассмотреть эти кампании с точки зрения, какой был у них «желаемый результат» и какие «действия» предпринимались активной группой.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c5b11d8a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c5b11d8a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Напомните учащимся, что обычно кто-то занимается планированием и проведением таких кампаний, чаще всего это правозащитники. Можно попросить учащихся вспомнить прошедшие в их сообществах кампании и, кто занимался их организацией.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c5b11d8a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c5b11d8a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Важно, чтобы учащиеся начали думать о кампаниях адвокации с позиции их «создателей», а не только «потребителей». Попросите их подумать об обсуждавшихся на предыдущих слайдах кампаниях (примеры, предоставленные вами, или те, которые они вспомнили сами): поразмышлять, какого вида подготовка и планирование были необходимы до того, как можно было предпринять конкретные действия.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1c5b11d8a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1c5b11d8a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Попросите учащихся перечислить, что может угрожать физической безопасности, цифровой безопасности и психоэмоциональному состоянию вовлеченных в адвокацию правозащитников, а затем предложить, какие шаги может предпринять организация для смягчения этих рисков.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6999"/>
              </a:lnSpc>
              <a:spcBef>
                <a:spcPts val="12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c5b11d8a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c5b11d8a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</a:rPr>
              <a:t>Напомните учащимся, что государства обязаны создавать механизмы, с помощью которых люди могут участвовать в принятии решений в их сообществах и влиять на них значимым и мирным образом. Суть адвокации заключается в том, чтобы помочь людям пользоваться этими механизмами. 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84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23850" y="786925"/>
            <a:ext cx="8496300" cy="3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rgbClr val="363D47"/>
                </a:solidFill>
                <a:latin typeface="Roboto Slab"/>
                <a:ea typeface="Roboto Slab"/>
                <a:cs typeface="Roboto Slab"/>
                <a:sym typeface="Roboto Slab"/>
              </a:rPr>
              <a:t>Кампания по адвокации</a:t>
            </a:r>
            <a:endParaRPr sz="4600" b="1">
              <a:solidFill>
                <a:srgbClr val="363D47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2700">
              <a:solidFill>
                <a:srgbClr val="363D47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363D47"/>
                </a:solidFill>
                <a:latin typeface="Roboto Slab"/>
                <a:ea typeface="Roboto Slab"/>
                <a:cs typeface="Roboto Slab"/>
                <a:sym typeface="Roboto Slab"/>
              </a:rPr>
              <a:t>Стадион Старлайт</a:t>
            </a:r>
            <a:br>
              <a:rPr lang="en" sz="4000">
                <a:solidFill>
                  <a:srgbClr val="363D47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4000">
                <a:solidFill>
                  <a:srgbClr val="363D47"/>
                </a:solidFill>
                <a:latin typeface="Roboto Slab"/>
                <a:ea typeface="Roboto Slab"/>
                <a:cs typeface="Roboto Slab"/>
                <a:sym typeface="Roboto Slab"/>
              </a:rPr>
              <a:t>Эпизод 4</a:t>
            </a:r>
            <a:endParaRPr sz="4000">
              <a:solidFill>
                <a:srgbClr val="363D47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D47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650400" y="1485775"/>
            <a:ext cx="78432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Что такое изменение в правозащитном поле?</a:t>
            </a:r>
            <a:endParaRPr sz="3000" b="1">
              <a:solidFill>
                <a:srgbClr val="FEC84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D47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518100" y="1040375"/>
            <a:ext cx="8107800" cy="2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Адвокация</a:t>
            </a:r>
            <a:endParaRPr sz="4000" b="1">
              <a:solidFill>
                <a:srgbClr val="FEC84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EC84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EC842"/>
                </a:solidFill>
                <a:latin typeface="Roboto Slab Medium"/>
                <a:ea typeface="Roboto Slab Medium"/>
                <a:cs typeface="Roboto Slab Medium"/>
                <a:sym typeface="Roboto Slab Medium"/>
              </a:rPr>
              <a:t>осуществление стратегических действий для способствования изменениям на местном, национальном или международном уровнях в определенной сфере*</a:t>
            </a:r>
            <a:endParaRPr sz="3000">
              <a:solidFill>
                <a:srgbClr val="FEC842"/>
              </a:solidFill>
              <a:latin typeface="Roboto Slab Medium"/>
              <a:ea typeface="Roboto Slab Medium"/>
              <a:cs typeface="Roboto Slab Medium"/>
              <a:sym typeface="Roboto Slab Medium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2250775" y="4269575"/>
            <a:ext cx="65247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rgbClr val="FEC842"/>
                </a:solidFill>
                <a:latin typeface="Roboto Slab ExtraLight"/>
                <a:ea typeface="Roboto Slab ExtraLight"/>
                <a:cs typeface="Roboto Slab ExtraLight"/>
                <a:sym typeface="Roboto Slab ExtraLight"/>
              </a:rPr>
              <a:t>* например, в правозащитной</a:t>
            </a:r>
            <a:endParaRPr sz="2500">
              <a:solidFill>
                <a:srgbClr val="FEC842"/>
              </a:solidFill>
              <a:latin typeface="Roboto Slab ExtraLight"/>
              <a:ea typeface="Roboto Slab ExtraLight"/>
              <a:cs typeface="Roboto Slab ExtraLight"/>
              <a:sym typeface="Roboto Slab Extra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D47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18000" y="981675"/>
            <a:ext cx="9108000" cy="2908800"/>
          </a:xfrm>
          <a:prstGeom prst="rect">
            <a:avLst/>
          </a:prstGeom>
          <a:solidFill>
            <a:srgbClr val="FEC8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l="17655" r="12478"/>
          <a:stretch/>
        </p:blipFill>
        <p:spPr>
          <a:xfrm>
            <a:off x="3304225" y="1207988"/>
            <a:ext cx="2681900" cy="245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4">
            <a:alphaModFix/>
          </a:blip>
          <a:srcRect l="29542"/>
          <a:stretch/>
        </p:blipFill>
        <p:spPr>
          <a:xfrm>
            <a:off x="6366300" y="1207988"/>
            <a:ext cx="2595800" cy="245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 rotWithShape="1">
          <a:blip r:embed="rId5">
            <a:alphaModFix/>
          </a:blip>
          <a:srcRect t="-3370" r="20172" b="3369"/>
          <a:stretch/>
        </p:blipFill>
        <p:spPr>
          <a:xfrm>
            <a:off x="242176" y="1182125"/>
            <a:ext cx="2681900" cy="240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D47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596250" y="567900"/>
            <a:ext cx="7951500" cy="4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Как правило, правозащитные кампании привлекают много внимания, но они не берутся из ниоткуда. </a:t>
            </a:r>
            <a:endParaRPr sz="2600" b="1">
              <a:solidFill>
                <a:srgbClr val="FEC84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FEC84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EC842"/>
                </a:solidFill>
                <a:latin typeface="Roboto Slab ExtraLight"/>
                <a:ea typeface="Roboto Slab ExtraLight"/>
                <a:cs typeface="Roboto Slab ExtraLight"/>
                <a:sym typeface="Roboto Slab ExtraLight"/>
              </a:rPr>
              <a:t>Множество правозащитников ведут работу «за кулисами» для того, чтобы произошли изменения.</a:t>
            </a:r>
            <a:endParaRPr sz="2600" b="1">
              <a:solidFill>
                <a:srgbClr val="FEC84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D4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 rot="5400000">
            <a:off x="-1401750" y="1442100"/>
            <a:ext cx="5093100" cy="2259300"/>
          </a:xfrm>
          <a:prstGeom prst="rect">
            <a:avLst/>
          </a:prstGeom>
          <a:solidFill>
            <a:srgbClr val="FEC8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l="17655" r="12478"/>
          <a:stretch/>
        </p:blipFill>
        <p:spPr>
          <a:xfrm>
            <a:off x="220176" y="1686025"/>
            <a:ext cx="1767824" cy="1619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 rotWithShape="1">
          <a:blip r:embed="rId4">
            <a:alphaModFix/>
          </a:blip>
          <a:srcRect l="29542"/>
          <a:stretch/>
        </p:blipFill>
        <p:spPr>
          <a:xfrm>
            <a:off x="220175" y="3445601"/>
            <a:ext cx="1767825" cy="16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5">
            <a:alphaModFix/>
          </a:blip>
          <a:srcRect t="-3370" r="20172" b="3369"/>
          <a:stretch/>
        </p:blipFill>
        <p:spPr>
          <a:xfrm>
            <a:off x="220163" y="0"/>
            <a:ext cx="1767825" cy="158493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/>
        </p:nvSpPr>
        <p:spPr>
          <a:xfrm>
            <a:off x="2686050" y="561463"/>
            <a:ext cx="65646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Составление карты заинтересованных сторон </a:t>
            </a:r>
            <a:endParaRPr sz="2700" b="1">
              <a:solidFill>
                <a:srgbClr val="FEC84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2686050" y="2041625"/>
            <a:ext cx="65646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Охват коммуникацией </a:t>
            </a:r>
            <a:endParaRPr sz="2700" b="1">
              <a:solidFill>
                <a:srgbClr val="FEC84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2686050" y="3445600"/>
            <a:ext cx="65646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Распределение ресурсов </a:t>
            </a:r>
            <a:endParaRPr sz="2700" b="1">
              <a:solidFill>
                <a:srgbClr val="FEC84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2706000" y="3936300"/>
            <a:ext cx="65247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EC842"/>
                </a:solidFill>
                <a:latin typeface="Roboto Slab ExtraLight"/>
                <a:ea typeface="Roboto Slab ExtraLight"/>
                <a:cs typeface="Roboto Slab ExtraLight"/>
                <a:sym typeface="Roboto Slab ExtraLight"/>
              </a:rPr>
              <a:t>какие инструменты у нас есть?</a:t>
            </a:r>
            <a:endParaRPr sz="2500">
              <a:solidFill>
                <a:srgbClr val="FEC842"/>
              </a:solidFill>
              <a:latin typeface="Roboto Slab ExtraLight"/>
              <a:ea typeface="Roboto Slab ExtraLight"/>
              <a:cs typeface="Roboto Slab ExtraLight"/>
              <a:sym typeface="Roboto Slab ExtraLigh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2706000" y="2552000"/>
            <a:ext cx="65247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EC842"/>
                </a:solidFill>
                <a:latin typeface="Roboto Slab ExtraLight"/>
                <a:ea typeface="Roboto Slab ExtraLight"/>
                <a:cs typeface="Roboto Slab ExtraLight"/>
                <a:sym typeface="Roboto Slab ExtraLight"/>
              </a:rPr>
              <a:t>как мы будем с ними говорить?</a:t>
            </a:r>
            <a:endParaRPr sz="2500">
              <a:solidFill>
                <a:srgbClr val="FEC842"/>
              </a:solidFill>
              <a:latin typeface="Roboto Slab ExtraLight"/>
              <a:ea typeface="Roboto Slab ExtraLight"/>
              <a:cs typeface="Roboto Slab ExtraLight"/>
              <a:sym typeface="Roboto Slab ExtraLight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706000" y="1240825"/>
            <a:ext cx="65247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EC842"/>
                </a:solidFill>
                <a:latin typeface="Roboto Slab ExtraLight"/>
                <a:ea typeface="Roboto Slab ExtraLight"/>
                <a:cs typeface="Roboto Slab ExtraLight"/>
                <a:sym typeface="Roboto Slab ExtraLight"/>
              </a:rPr>
              <a:t>с кем нужно поговорить?</a:t>
            </a:r>
            <a:endParaRPr sz="2500">
              <a:solidFill>
                <a:srgbClr val="FEC842"/>
              </a:solidFill>
              <a:latin typeface="Roboto Slab ExtraLight"/>
              <a:ea typeface="Roboto Slab ExtraLight"/>
              <a:cs typeface="Roboto Slab ExtraLight"/>
              <a:sym typeface="Roboto Slab Extra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D47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834600" y="458250"/>
            <a:ext cx="7474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В кампаниях по адвокации есть видимые для сторонних наблюдателей действия, однако подготовка к ним требует серьезного планирования со стороны правозащитников:</a:t>
            </a:r>
            <a:endParaRPr sz="2200">
              <a:solidFill>
                <a:srgbClr val="FEC84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EC842"/>
              </a:buClr>
              <a:buSzPts val="1900"/>
              <a:buFont typeface="Roboto Slab"/>
              <a:buChar char="●"/>
            </a:pPr>
            <a:r>
              <a:rPr lang="en" sz="1900" b="1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Физическая безопасность </a:t>
            </a:r>
            <a:r>
              <a:rPr lang="en" sz="1900">
                <a:solidFill>
                  <a:srgbClr val="FEC842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– обеспечение безопасности всех активов, в том числе членов команды, заинтересованных сторон, офисных помещений и т. д.</a:t>
            </a:r>
            <a:endParaRPr sz="1900">
              <a:solidFill>
                <a:srgbClr val="FEC842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C842"/>
              </a:buClr>
              <a:buSzPts val="1900"/>
              <a:buFont typeface="Roboto Slab"/>
              <a:buChar char="●"/>
            </a:pPr>
            <a:r>
              <a:rPr lang="en" sz="1900" b="1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Цифровая безопасность</a:t>
            </a:r>
            <a:r>
              <a:rPr lang="en" sz="1900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1900">
                <a:solidFill>
                  <a:srgbClr val="FEC842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– защита информации и коммуникаций</a:t>
            </a:r>
            <a:endParaRPr sz="1900">
              <a:solidFill>
                <a:srgbClr val="FEC842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C842"/>
              </a:buClr>
              <a:buSzPts val="1900"/>
              <a:buFont typeface="Roboto Slab"/>
              <a:buChar char="●"/>
            </a:pPr>
            <a:r>
              <a:rPr lang="en" sz="1900" b="1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Психоэмоциональное состояние</a:t>
            </a:r>
            <a:r>
              <a:rPr lang="en" sz="1900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1900">
                <a:solidFill>
                  <a:srgbClr val="FEC842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– забота об эмоциональном самочувствии</a:t>
            </a:r>
            <a:endParaRPr sz="1900">
              <a:solidFill>
                <a:srgbClr val="FEC842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D47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666300" y="1525950"/>
            <a:ext cx="7811400" cy="17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b="1">
                <a:solidFill>
                  <a:srgbClr val="FEC842"/>
                </a:solidFill>
                <a:latin typeface="Roboto Slab"/>
                <a:ea typeface="Roboto Slab"/>
                <a:cs typeface="Roboto Slab"/>
                <a:sym typeface="Roboto Slab"/>
              </a:rPr>
              <a:t>Адвокация основана на участии в общественной жизни, и это участие является правом человека</a:t>
            </a:r>
            <a:endParaRPr sz="3000" b="1">
              <a:solidFill>
                <a:srgbClr val="FEC84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Roboto Slab Light</vt:lpstr>
      <vt:lpstr>Roboto Slab Medium</vt:lpstr>
      <vt:lpstr>Roboto Slab</vt:lpstr>
      <vt:lpstr>Roboto Slab ExtraLight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Kelly</dc:creator>
  <cp:lastModifiedBy>Christina Kelly</cp:lastModifiedBy>
  <cp:revision>1</cp:revision>
  <dcterms:modified xsi:type="dcterms:W3CDTF">2025-02-21T15:46:14Z</dcterms:modified>
</cp:coreProperties>
</file>