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embeddedFontLst>
    <p:embeddedFont>
      <p:font typeface="Roboto Slab" panose="020B0604020202020204" charset="0"/>
      <p:regular r:id="rId10"/>
      <p:bold r:id="rId11"/>
    </p:embeddedFont>
    <p:embeddedFont>
      <p:font typeface="Roboto Slab Medium" panose="020B0604020202020204" charset="0"/>
      <p:regular r:id="rId12"/>
      <p:bold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774" y="9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28465183b6_0_10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28465183b6_0_1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В данном наборе слайдов собраны инструкции к третьему эпизоду игры «Стадион Старлайт». Тренерам рекомендуется использовать и корректировать слайды в зависимости от того, в каком формате будут играть учащиеся и каков их уровень подготовки. </a:t>
            </a:r>
            <a:endParaRPr i="1">
              <a:solidFill>
                <a:schemeClr val="dk1"/>
              </a:solidFill>
            </a:endParaRPr>
          </a:p>
          <a:p>
            <a:pPr marL="0" lvl="0" indent="0" algn="l" rtl="0">
              <a:spcBef>
                <a:spcPts val="120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328465183b6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g328465183b6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a:solidFill>
                  <a:schemeClr val="dk1"/>
                </a:solidFill>
              </a:rPr>
              <a:t>Верификация и анализ – два разных тесно взаимосвязанных шага, которые выполняются после сбора информации. Оба процесса важно выполнить согласно определенной процедуре для того, чтобы собранную информацию можно было считать достоверной и включить в отчет и последующую адвокацию.</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a:solidFill>
                  <a:schemeClr val="dk1"/>
                </a:solidFill>
              </a:rPr>
              <a:t>Можно предложить учащимся простой пример (например, «сообщение о том, что на определенном участке дороги полиция останавливает и подвергает обыску все машины»). Задайте учащимся два вопроса:</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Как можно проверить правдивость или ложность этого утверждения?</a:t>
            </a:r>
            <a:endParaRPr>
              <a:solidFill>
                <a:schemeClr val="dk1"/>
              </a:solidFill>
            </a:endParaRPr>
          </a:p>
          <a:p>
            <a:pPr marL="9144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Возможны ответы: проверка информации в социальных сетях (есть ли об этом сообщения в онлайн-источниках), проверка электронных приложений о дорожном трафике, связаться с теми, кто сообщил о таких остановках, проведение прямого наблюдения на необходимом участке и т.д.)</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 После выполнения такой верификации, какие факторы могут указать на то, что эти действия нарушают права человека?</a:t>
            </a:r>
            <a:endParaRPr>
              <a:solidFill>
                <a:schemeClr val="dk1"/>
              </a:solidFill>
            </a:endParaRPr>
          </a:p>
          <a:p>
            <a:pPr marL="914400" lvl="0" indent="-228600" algn="l" rtl="0">
              <a:lnSpc>
                <a:spcPct val="115000"/>
              </a:lnSpc>
              <a:spcBef>
                <a:spcPts val="1200"/>
              </a:spcBef>
              <a:spcAft>
                <a:spcPts val="1200"/>
              </a:spcAft>
              <a:buNone/>
            </a:pPr>
            <a:r>
              <a:rPr lang="en">
                <a:solidFill>
                  <a:schemeClr val="dk1"/>
                </a:solidFill>
              </a:rPr>
              <a:t>-</a:t>
            </a:r>
            <a:r>
              <a:rPr lang="en" sz="700">
                <a:solidFill>
                  <a:schemeClr val="dk1"/>
                </a:solidFill>
              </a:rPr>
              <a:t>       </a:t>
            </a:r>
            <a:r>
              <a:rPr lang="en">
                <a:solidFill>
                  <a:schemeClr val="dk1"/>
                </a:solidFill>
              </a:rPr>
              <a:t>Возможны ответы: масштаб; причины обыска машин, методы и действия во время обыска, применимая правовая база и т.д. </a:t>
            </a:r>
            <a:endParaRPr>
              <a:solidFill>
                <a:schemeClr val="dk1"/>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328465183b6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328465183b6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a:solidFill>
                  <a:schemeClr val="dk1"/>
                </a:solidFill>
              </a:rPr>
              <a:t>Первым шагом в оценке достоверности информации является определение того, насколько можно доверять ее источнику. Учитывайте следующие факторы:</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Надежность – ранее этот источник предлагал точную и актуальную специализированную информацию?</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Объективность – не существует абсолютно беспристрастных источников, особенно если речь идет о личных свидетельствах людей. Тем не менее, важно учитывать, есть ли у источника веские причины искажать информацию. Наличие предвзятости не значит, что информация недостоверна. Это лишь добавляет еще один фактор, который следует учесть при верификации.</a:t>
            </a:r>
            <a:endParaRPr>
              <a:solidFill>
                <a:schemeClr val="dk1"/>
              </a:solidFill>
            </a:endParaRPr>
          </a:p>
          <a:p>
            <a:pPr marL="457200" lvl="0" indent="-228600" algn="l" rtl="0">
              <a:lnSpc>
                <a:spcPct val="115000"/>
              </a:lnSpc>
              <a:spcBef>
                <a:spcPts val="1200"/>
              </a:spcBef>
              <a:spcAft>
                <a:spcPts val="1200"/>
              </a:spcAft>
              <a:buNone/>
            </a:pPr>
            <a:r>
              <a:rPr lang="en">
                <a:solidFill>
                  <a:schemeClr val="dk1"/>
                </a:solidFill>
              </a:rPr>
              <a:t>-</a:t>
            </a:r>
            <a:r>
              <a:rPr lang="en" sz="700">
                <a:solidFill>
                  <a:schemeClr val="dk1"/>
                </a:solidFill>
              </a:rPr>
              <a:t>       </a:t>
            </a:r>
            <a:r>
              <a:rPr lang="en">
                <a:solidFill>
                  <a:schemeClr val="dk1"/>
                </a:solidFill>
              </a:rPr>
              <a:t>Анонимность – в современных реалиях социальных сетей нередко встречаются анонимные источники. Подтверждение личности источника поможет повысить подлинность предлагаемой им информации.</a:t>
            </a:r>
            <a:endParaRPr>
              <a:solidFill>
                <a:schemeClr val="dk1"/>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28465183b6_0_6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28465183b6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a:solidFill>
                  <a:schemeClr val="dk1"/>
                </a:solidFill>
              </a:rPr>
              <a:t>Использование не менее трех источников называется «триангуляцией». Это позволяет сформировать сбалансированное представление о событиях, не полагаясь на единственный источник. Важно, чтобы источники отражали разные точки зрения на проблему (например, взгляд охранников и взгляд заключенных или взгляд протестующих и взгляд полиции).</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a:solidFill>
                  <a:schemeClr val="dk1"/>
                </a:solidFill>
              </a:rPr>
              <a:t>Отметьте, что источники могут быть разными. В триангуляции можно использовать рассказы лиц, официальные документы, выводы исследований на базе открытых источников, публичные заявления, фотографии и т.д. Свидетельства одних лиц не обязательно подтверждать только свидетельствами других.</a:t>
            </a:r>
            <a:endParaRPr>
              <a:solidFill>
                <a:schemeClr val="dk1"/>
              </a:solidFill>
            </a:endParaRPr>
          </a:p>
          <a:p>
            <a:pPr marL="0" lvl="0" indent="0" algn="l" rtl="0">
              <a:lnSpc>
                <a:spcPct val="115000"/>
              </a:lnSpc>
              <a:spcBef>
                <a:spcPts val="1200"/>
              </a:spcBef>
              <a:spcAft>
                <a:spcPts val="1200"/>
              </a:spcAft>
              <a:buClr>
                <a:schemeClr val="dk1"/>
              </a:buClr>
              <a:buSzPts val="1100"/>
              <a:buFont typeface="Arial"/>
              <a:buNone/>
            </a:pPr>
            <a:r>
              <a:rPr lang="en">
                <a:solidFill>
                  <a:schemeClr val="dk1"/>
                </a:solidFill>
              </a:rPr>
              <a:t>Также отметьте, что, если перепроверить информацию в другом источнике не удалось, это не значит, что ее нужно полностью исключить. В этом случае важно дать ей правильный контекст и оформить соответствующе, используя такие обороты, как «предположительно» или «по сообщениям». </a:t>
            </a:r>
            <a:endParaRPr>
              <a:solidFill>
                <a:schemeClr val="dk1"/>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328465183b6_0_6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328465183b6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a:solidFill>
                  <a:schemeClr val="dk1"/>
                </a:solidFill>
              </a:rPr>
              <a:t>Не существует определенного «порога» для установления нарушения прав человека, тем не менее, чем больше инцидент нарушает любой из этих трех принципов, тем выше вероятность наличия нарушения. Вот краткое описание того, что значит каждый из них.</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Законность. Действие допускается существующим законодательством?</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Правомерность. Действие было оправданно для достижения «правомерной цели», например, для защиты национальной или общественной безопасности?</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Пропорциональность. Действие было реализовано в достаточной для достижения цели мере или в чрезмерной?</a:t>
            </a:r>
            <a:endParaRPr>
              <a:solidFill>
                <a:schemeClr val="dk1"/>
              </a:solidFill>
            </a:endParaRPr>
          </a:p>
          <a:p>
            <a:pPr marL="0" lvl="0" indent="0" algn="l" rtl="0">
              <a:lnSpc>
                <a:spcPct val="115000"/>
              </a:lnSpc>
              <a:spcBef>
                <a:spcPts val="1200"/>
              </a:spcBef>
              <a:spcAft>
                <a:spcPts val="1200"/>
              </a:spcAft>
              <a:buClr>
                <a:schemeClr val="dk1"/>
              </a:buClr>
              <a:buSzPts val="1100"/>
              <a:buFont typeface="Arial"/>
              <a:buNone/>
            </a:pPr>
            <a:r>
              <a:rPr lang="en">
                <a:solidFill>
                  <a:schemeClr val="dk1"/>
                </a:solidFill>
              </a:rPr>
              <a:t>В качестве задания можно предложить учащимся придумать варианты мер реагирования с разным сочетанием вышеупомянутых принципов, например, «незаконная и неправомерная» мера реагирования на угрозу или «законная, но непропорциональная» мера реагирования.</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28465183b6_0_7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28465183b6_0_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a:solidFill>
                  <a:schemeClr val="dk1"/>
                </a:solidFill>
              </a:rPr>
              <a:t>После верификации и анализа полученные результаты могут быть изложены в отчете. Отчет должен быть составлен согласно принципам мониторинга соблюдения прав человека: информация должна быть представлена </a:t>
            </a:r>
            <a:r>
              <a:rPr lang="en" u="sng">
                <a:solidFill>
                  <a:schemeClr val="dk1"/>
                </a:solidFill>
              </a:rPr>
              <a:t>точно</a:t>
            </a:r>
            <a:r>
              <a:rPr lang="en">
                <a:solidFill>
                  <a:schemeClr val="dk1"/>
                </a:solidFill>
              </a:rPr>
              <a:t>, </a:t>
            </a:r>
            <a:r>
              <a:rPr lang="en" u="sng">
                <a:solidFill>
                  <a:schemeClr val="dk1"/>
                </a:solidFill>
              </a:rPr>
              <a:t>с учетом гендерных аспектов</a:t>
            </a:r>
            <a:r>
              <a:rPr lang="en">
                <a:solidFill>
                  <a:schemeClr val="dk1"/>
                </a:solidFill>
              </a:rPr>
              <a:t>, для укрепления </a:t>
            </a:r>
            <a:r>
              <a:rPr lang="en" u="sng">
                <a:solidFill>
                  <a:schemeClr val="dk1"/>
                </a:solidFill>
              </a:rPr>
              <a:t>доверия</a:t>
            </a:r>
            <a:r>
              <a:rPr lang="en">
                <a:solidFill>
                  <a:schemeClr val="dk1"/>
                </a:solidFill>
              </a:rPr>
              <a:t> и </a:t>
            </a:r>
            <a:r>
              <a:rPr lang="en" u="sng">
                <a:solidFill>
                  <a:schemeClr val="dk1"/>
                </a:solidFill>
              </a:rPr>
              <a:t>правомерности</a:t>
            </a:r>
            <a:r>
              <a:rPr lang="en">
                <a:solidFill>
                  <a:schemeClr val="dk1"/>
                </a:solidFill>
              </a:rPr>
              <a:t>. Нужно соблюдать </a:t>
            </a:r>
            <a:r>
              <a:rPr lang="en" u="sng">
                <a:solidFill>
                  <a:schemeClr val="dk1"/>
                </a:solidFill>
              </a:rPr>
              <a:t>условия информированного согласия</a:t>
            </a:r>
            <a:r>
              <a:rPr lang="en">
                <a:solidFill>
                  <a:schemeClr val="dk1"/>
                </a:solidFill>
              </a:rPr>
              <a:t> опрошенных лиц, чтобы при публикации </a:t>
            </a:r>
            <a:r>
              <a:rPr lang="en" u="sng">
                <a:solidFill>
                  <a:schemeClr val="dk1"/>
                </a:solidFill>
              </a:rPr>
              <a:t>отчет не причинил никому вреда</a:t>
            </a:r>
            <a:r>
              <a:rPr lang="en">
                <a:solidFill>
                  <a:schemeClr val="dk1"/>
                </a:solidFill>
              </a:rPr>
              <a:t>.</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a:solidFill>
                  <a:schemeClr val="dk1"/>
                </a:solidFill>
              </a:rPr>
              <a:t>Структура доклада обычно включает разделы с кратким содержанием, методологией, нормативно-правовой базой, результатами мониторинга и выводами и рекомендациями. Можно показать учащимся примеры недавних отчетов и попросить их определить хорошо или плохо составленные части этих документов.</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a:solidFill>
                  <a:schemeClr val="dk1"/>
                </a:solidFill>
              </a:rPr>
              <a:t>Рекомендации составляют на основе результатов мониторинга, следуя принципам SMART:</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Конкретные: направлены на улучшение или решение конкретной проблемы</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Измеримые: есть количественный показатель или другой измеримый индикатор, позволяющий оценить прогресс</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Достижимые: описывают, какие результаты могут быть достигнуты при имеющихся ресурсах</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Релевантные: адресованы конкретной заинтересованной стороне и связаны с представленными в отчете результатами мониторинга</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Ограниченные во времени: включают сроки для достижения результатов</a:t>
            </a:r>
            <a:endParaRPr>
              <a:solidFill>
                <a:schemeClr val="dk1"/>
              </a:solidFill>
            </a:endParaRPr>
          </a:p>
          <a:p>
            <a:pPr marL="0" lvl="0" indent="0" algn="l" rtl="0">
              <a:lnSpc>
                <a:spcPct val="115000"/>
              </a:lnSpc>
              <a:spcBef>
                <a:spcPts val="1200"/>
              </a:spcBef>
              <a:spcAft>
                <a:spcPts val="0"/>
              </a:spcAft>
              <a:buNone/>
            </a:pPr>
            <a:r>
              <a:rPr lang="en">
                <a:solidFill>
                  <a:schemeClr val="dk1"/>
                </a:solidFill>
              </a:rPr>
              <a:t>Если есть время, можно дать учащимся задание составить собственные рекомендации и предложить им оценить рекомендации друг друга по критериям SMART. </a:t>
            </a:r>
            <a:endParaRPr>
              <a:solidFill>
                <a:schemeClr val="dk1"/>
              </a:solidFill>
            </a:endParaRPr>
          </a:p>
          <a:p>
            <a:pPr marL="0" lvl="0" indent="0" algn="l" rtl="0">
              <a:lnSpc>
                <a:spcPct val="115000"/>
              </a:lnSpc>
              <a:spcBef>
                <a:spcPts val="1200"/>
              </a:spcBef>
              <a:spcAft>
                <a:spcPts val="1200"/>
              </a:spcAft>
              <a:buClr>
                <a:schemeClr val="dk1"/>
              </a:buClr>
              <a:buSzPts val="1100"/>
              <a:buFont typeface="Arial"/>
              <a:buNone/>
            </a:pPr>
            <a:endParaRPr i="1">
              <a:solidFill>
                <a:schemeClr val="dk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28465183b6_0_8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28465183b6_0_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1200"/>
              </a:spcAft>
              <a:buClr>
                <a:schemeClr val="dk1"/>
              </a:buClr>
              <a:buSzPts val="1100"/>
              <a:buFont typeface="Arial"/>
              <a:buNone/>
            </a:pPr>
            <a:r>
              <a:rPr lang="en">
                <a:solidFill>
                  <a:schemeClr val="dk1"/>
                </a:solidFill>
              </a:rPr>
              <a:t>Верификация и анализ проводятся в соответствии с определенной методикой, о которых мы говорили ранее. При этом, важно отметить, что сам «анализ» не является завершением всего процесса. После верификации источников, анализа информации и установления нарушений, на их основе составляют отчет, а потом сообщают о результатах широкой общественности. После написания отчета, ведется работа над реализацией включенных в него рекомендаций путем их адвокации.  </a:t>
            </a:r>
            <a:endParaRPr>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EC842"/>
        </a:solidFill>
        <a:effectLst/>
      </p:bgPr>
    </p:bg>
    <p:spTree>
      <p:nvGrpSpPr>
        <p:cNvPr id="1" name="Shape 53"/>
        <p:cNvGrpSpPr/>
        <p:nvPr/>
      </p:nvGrpSpPr>
      <p:grpSpPr>
        <a:xfrm>
          <a:off x="0" y="0"/>
          <a:ext cx="0" cy="0"/>
          <a:chOff x="0" y="0"/>
          <a:chExt cx="0" cy="0"/>
        </a:xfrm>
      </p:grpSpPr>
      <p:sp>
        <p:nvSpPr>
          <p:cNvPr id="54" name="Google Shape;54;p13"/>
          <p:cNvSpPr txBox="1"/>
          <p:nvPr/>
        </p:nvSpPr>
        <p:spPr>
          <a:xfrm>
            <a:off x="323850" y="1035825"/>
            <a:ext cx="8496300" cy="32658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1200"/>
              </a:spcBef>
              <a:spcAft>
                <a:spcPts val="0"/>
              </a:spcAft>
              <a:buNone/>
            </a:pPr>
            <a:r>
              <a:rPr lang="en" sz="4400" b="1">
                <a:solidFill>
                  <a:srgbClr val="363D47"/>
                </a:solidFill>
                <a:latin typeface="Roboto Slab"/>
                <a:ea typeface="Roboto Slab"/>
                <a:cs typeface="Roboto Slab"/>
                <a:sym typeface="Roboto Slab"/>
              </a:rPr>
              <a:t>Верификация, анализ, составление отчета</a:t>
            </a:r>
            <a:br>
              <a:rPr lang="en" sz="4400" b="1">
                <a:solidFill>
                  <a:srgbClr val="363D47"/>
                </a:solidFill>
                <a:latin typeface="Roboto Slab"/>
                <a:ea typeface="Roboto Slab"/>
                <a:cs typeface="Roboto Slab"/>
                <a:sym typeface="Roboto Slab"/>
              </a:rPr>
            </a:br>
            <a:endParaRPr sz="2200">
              <a:solidFill>
                <a:srgbClr val="363D47"/>
              </a:solidFill>
              <a:latin typeface="Roboto Slab Medium"/>
              <a:ea typeface="Roboto Slab Medium"/>
              <a:cs typeface="Roboto Slab Medium"/>
              <a:sym typeface="Roboto Slab Medium"/>
            </a:endParaRPr>
          </a:p>
          <a:p>
            <a:pPr marL="0" lvl="0" indent="0" algn="ctr" rtl="0">
              <a:lnSpc>
                <a:spcPct val="115000"/>
              </a:lnSpc>
              <a:spcBef>
                <a:spcPts val="1200"/>
              </a:spcBef>
              <a:spcAft>
                <a:spcPts val="0"/>
              </a:spcAft>
              <a:buClr>
                <a:schemeClr val="dk1"/>
              </a:buClr>
              <a:buSzPts val="1100"/>
              <a:buFont typeface="Arial"/>
              <a:buNone/>
            </a:pPr>
            <a:r>
              <a:rPr lang="en" sz="4100">
                <a:solidFill>
                  <a:srgbClr val="363D47"/>
                </a:solidFill>
                <a:latin typeface="Roboto Slab"/>
                <a:ea typeface="Roboto Slab"/>
                <a:cs typeface="Roboto Slab"/>
                <a:sym typeface="Roboto Slab"/>
              </a:rPr>
              <a:t>Стадион Старлайт</a:t>
            </a:r>
            <a:br>
              <a:rPr lang="en" sz="4100">
                <a:solidFill>
                  <a:srgbClr val="363D47"/>
                </a:solidFill>
                <a:latin typeface="Roboto Slab"/>
                <a:ea typeface="Roboto Slab"/>
                <a:cs typeface="Roboto Slab"/>
                <a:sym typeface="Roboto Slab"/>
              </a:rPr>
            </a:br>
            <a:r>
              <a:rPr lang="en" sz="4100">
                <a:solidFill>
                  <a:srgbClr val="363D47"/>
                </a:solidFill>
                <a:latin typeface="Roboto Slab"/>
                <a:ea typeface="Roboto Slab"/>
                <a:cs typeface="Roboto Slab"/>
                <a:sym typeface="Roboto Slab"/>
              </a:rPr>
              <a:t>Эпизод 3</a:t>
            </a:r>
            <a:endParaRPr sz="4100">
              <a:solidFill>
                <a:srgbClr val="363D47"/>
              </a:solidFill>
              <a:latin typeface="Roboto Slab"/>
              <a:ea typeface="Roboto Slab"/>
              <a:cs typeface="Roboto Slab"/>
              <a:sym typeface="Roboto Slab"/>
            </a:endParaRPr>
          </a:p>
          <a:p>
            <a:pPr marL="0" lvl="0" indent="0" algn="ctr" rtl="0">
              <a:spcBef>
                <a:spcPts val="1200"/>
              </a:spcBef>
              <a:spcAft>
                <a:spcPts val="0"/>
              </a:spcAft>
              <a:buClr>
                <a:schemeClr val="dk1"/>
              </a:buClr>
              <a:buSzPts val="1100"/>
              <a:buFont typeface="Arial"/>
              <a:buNone/>
            </a:pPr>
            <a:endParaRPr sz="3100">
              <a:solidFill>
                <a:srgbClr val="363D47"/>
              </a:solidFill>
              <a:latin typeface="Roboto Slab Medium"/>
              <a:ea typeface="Roboto Slab Medium"/>
              <a:cs typeface="Roboto Slab Medium"/>
              <a:sym typeface="Roboto Slab Medium"/>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58"/>
        <p:cNvGrpSpPr/>
        <p:nvPr/>
      </p:nvGrpSpPr>
      <p:grpSpPr>
        <a:xfrm>
          <a:off x="0" y="0"/>
          <a:ext cx="0" cy="0"/>
          <a:chOff x="0" y="0"/>
          <a:chExt cx="0" cy="0"/>
        </a:xfrm>
      </p:grpSpPr>
      <p:sp>
        <p:nvSpPr>
          <p:cNvPr id="59" name="Google Shape;59;p14"/>
          <p:cNvSpPr txBox="1"/>
          <p:nvPr/>
        </p:nvSpPr>
        <p:spPr>
          <a:xfrm>
            <a:off x="1000250" y="1911100"/>
            <a:ext cx="7440000" cy="21180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1200"/>
              </a:spcBef>
              <a:spcAft>
                <a:spcPts val="0"/>
              </a:spcAft>
              <a:buNone/>
            </a:pPr>
            <a:r>
              <a:rPr lang="en" sz="2500" b="1">
                <a:solidFill>
                  <a:srgbClr val="FEC842"/>
                </a:solidFill>
                <a:latin typeface="Roboto Slab"/>
                <a:ea typeface="Roboto Slab"/>
                <a:cs typeface="Roboto Slab"/>
                <a:sym typeface="Roboto Slab"/>
              </a:rPr>
              <a:t>Верификация </a:t>
            </a:r>
            <a:r>
              <a:rPr lang="en" sz="2500">
                <a:solidFill>
                  <a:srgbClr val="FEC842"/>
                </a:solidFill>
                <a:latin typeface="Roboto Slab"/>
                <a:ea typeface="Roboto Slab"/>
                <a:cs typeface="Roboto Slab"/>
                <a:sym typeface="Roboto Slab"/>
              </a:rPr>
              <a:t>«Эта информация правдива?»</a:t>
            </a:r>
            <a:endParaRPr sz="1700" b="1">
              <a:solidFill>
                <a:srgbClr val="FEC842"/>
              </a:solidFill>
              <a:latin typeface="Roboto Slab"/>
              <a:ea typeface="Roboto Slab"/>
              <a:cs typeface="Roboto Slab"/>
              <a:sym typeface="Roboto Slab"/>
            </a:endParaRPr>
          </a:p>
          <a:p>
            <a:pPr marL="0" lvl="0" indent="0" algn="l" rtl="0">
              <a:lnSpc>
                <a:spcPct val="115000"/>
              </a:lnSpc>
              <a:spcBef>
                <a:spcPts val="1200"/>
              </a:spcBef>
              <a:spcAft>
                <a:spcPts val="0"/>
              </a:spcAft>
              <a:buClr>
                <a:schemeClr val="dk1"/>
              </a:buClr>
              <a:buSzPts val="1100"/>
              <a:buFont typeface="Arial"/>
              <a:buNone/>
            </a:pPr>
            <a:r>
              <a:rPr lang="en" sz="2500" b="1">
                <a:solidFill>
                  <a:srgbClr val="FEC842"/>
                </a:solidFill>
                <a:latin typeface="Roboto Slab"/>
                <a:ea typeface="Roboto Slab"/>
                <a:cs typeface="Roboto Slab"/>
                <a:sym typeface="Roboto Slab"/>
              </a:rPr>
              <a:t>Анализ </a:t>
            </a:r>
            <a:r>
              <a:rPr lang="en" sz="2500">
                <a:solidFill>
                  <a:srgbClr val="FEC842"/>
                </a:solidFill>
                <a:latin typeface="Roboto Slab"/>
                <a:ea typeface="Roboto Slab"/>
                <a:cs typeface="Roboto Slab"/>
                <a:sym typeface="Roboto Slab"/>
              </a:rPr>
              <a:t>«Что значит эта информация?»</a:t>
            </a:r>
            <a:endParaRPr sz="2500">
              <a:solidFill>
                <a:srgbClr val="FEC842"/>
              </a:solidFill>
              <a:latin typeface="Roboto Slab"/>
              <a:ea typeface="Roboto Slab"/>
              <a:cs typeface="Roboto Slab"/>
              <a:sym typeface="Roboto Slab"/>
            </a:endParaRPr>
          </a:p>
          <a:p>
            <a:pPr marL="0" lvl="0" indent="0" algn="ctr" rtl="0">
              <a:lnSpc>
                <a:spcPct val="150000"/>
              </a:lnSpc>
              <a:spcBef>
                <a:spcPts val="1200"/>
              </a:spcBef>
              <a:spcAft>
                <a:spcPts val="0"/>
              </a:spcAft>
              <a:buNone/>
            </a:pPr>
            <a:endParaRPr sz="2500" b="1">
              <a:solidFill>
                <a:srgbClr val="FEC842"/>
              </a:solidFill>
              <a:latin typeface="Roboto Slab"/>
              <a:ea typeface="Roboto Slab"/>
              <a:cs typeface="Roboto Slab"/>
              <a:sym typeface="Roboto Slab"/>
            </a:endParaRPr>
          </a:p>
        </p:txBody>
      </p:sp>
      <p:sp>
        <p:nvSpPr>
          <p:cNvPr id="60" name="Google Shape;60;p14"/>
          <p:cNvSpPr txBox="1"/>
          <p:nvPr/>
        </p:nvSpPr>
        <p:spPr>
          <a:xfrm>
            <a:off x="1000250" y="597825"/>
            <a:ext cx="7637700" cy="1231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3400" b="1">
                <a:solidFill>
                  <a:srgbClr val="FEC842"/>
                </a:solidFill>
                <a:latin typeface="Roboto Slab"/>
                <a:ea typeface="Roboto Slab"/>
                <a:cs typeface="Roboto Slab"/>
                <a:sym typeface="Roboto Slab"/>
              </a:rPr>
              <a:t>Верификация и анализ: сравнение</a:t>
            </a:r>
            <a:endParaRPr sz="3900">
              <a:solidFill>
                <a:srgbClr val="FEC842"/>
              </a:solidFill>
              <a:latin typeface="Roboto Slab"/>
              <a:ea typeface="Roboto Slab"/>
              <a:cs typeface="Roboto Slab"/>
              <a:sym typeface="Roboto Slab"/>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64"/>
        <p:cNvGrpSpPr/>
        <p:nvPr/>
      </p:nvGrpSpPr>
      <p:grpSpPr>
        <a:xfrm>
          <a:off x="0" y="0"/>
          <a:ext cx="0" cy="0"/>
          <a:chOff x="0" y="0"/>
          <a:chExt cx="0" cy="0"/>
        </a:xfrm>
      </p:grpSpPr>
      <p:sp>
        <p:nvSpPr>
          <p:cNvPr id="65" name="Google Shape;65;p15"/>
          <p:cNvSpPr txBox="1"/>
          <p:nvPr/>
        </p:nvSpPr>
        <p:spPr>
          <a:xfrm>
            <a:off x="978525" y="1930000"/>
            <a:ext cx="6639300" cy="24399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1200"/>
              </a:spcBef>
              <a:spcAft>
                <a:spcPts val="0"/>
              </a:spcAft>
              <a:buClr>
                <a:schemeClr val="dk1"/>
              </a:buClr>
              <a:buSzPts val="1100"/>
              <a:buFont typeface="Arial"/>
              <a:buNone/>
            </a:pPr>
            <a:r>
              <a:rPr lang="en" sz="2400">
                <a:solidFill>
                  <a:srgbClr val="FEC842"/>
                </a:solidFill>
                <a:latin typeface="Roboto Slab"/>
                <a:ea typeface="Roboto Slab"/>
                <a:cs typeface="Roboto Slab"/>
                <a:sym typeface="Roboto Slab"/>
              </a:rPr>
              <a:t>Чтобы провести верификацию, первым делом оцените источник информации.</a:t>
            </a:r>
            <a:endParaRPr sz="2400">
              <a:solidFill>
                <a:srgbClr val="FEC842"/>
              </a:solidFill>
              <a:latin typeface="Roboto Slab"/>
              <a:ea typeface="Roboto Slab"/>
              <a:cs typeface="Roboto Slab"/>
              <a:sym typeface="Roboto Slab"/>
            </a:endParaRPr>
          </a:p>
          <a:p>
            <a:pPr marL="457200" lvl="0" indent="-361950" algn="l" rtl="0">
              <a:lnSpc>
                <a:spcPct val="115000"/>
              </a:lnSpc>
              <a:spcBef>
                <a:spcPts val="1200"/>
              </a:spcBef>
              <a:spcAft>
                <a:spcPts val="0"/>
              </a:spcAft>
              <a:buClr>
                <a:srgbClr val="FEC842"/>
              </a:buClr>
              <a:buSzPts val="2100"/>
              <a:buFont typeface="Roboto Slab"/>
              <a:buChar char="●"/>
            </a:pPr>
            <a:r>
              <a:rPr lang="en" sz="2400">
                <a:solidFill>
                  <a:srgbClr val="FEC842"/>
                </a:solidFill>
                <a:latin typeface="Roboto Slab"/>
                <a:ea typeface="Roboto Slab"/>
                <a:cs typeface="Roboto Slab"/>
                <a:sym typeface="Roboto Slab"/>
              </a:rPr>
              <a:t>Источник надежен?</a:t>
            </a:r>
            <a:endParaRPr sz="2400">
              <a:solidFill>
                <a:srgbClr val="FEC842"/>
              </a:solidFill>
              <a:latin typeface="Roboto Slab"/>
              <a:ea typeface="Roboto Slab"/>
              <a:cs typeface="Roboto Slab"/>
              <a:sym typeface="Roboto Slab"/>
            </a:endParaRPr>
          </a:p>
          <a:p>
            <a:pPr marL="457200" lvl="0" indent="-361950" algn="l" rtl="0">
              <a:lnSpc>
                <a:spcPct val="115000"/>
              </a:lnSpc>
              <a:spcBef>
                <a:spcPts val="0"/>
              </a:spcBef>
              <a:spcAft>
                <a:spcPts val="0"/>
              </a:spcAft>
              <a:buClr>
                <a:srgbClr val="FEC842"/>
              </a:buClr>
              <a:buSzPts val="2100"/>
              <a:buFont typeface="Roboto Slab"/>
              <a:buChar char="●"/>
            </a:pPr>
            <a:r>
              <a:rPr lang="en" sz="2400">
                <a:solidFill>
                  <a:srgbClr val="FEC842"/>
                </a:solidFill>
                <a:latin typeface="Roboto Slab"/>
                <a:ea typeface="Roboto Slab"/>
                <a:cs typeface="Roboto Slab"/>
                <a:sym typeface="Roboto Slab"/>
              </a:rPr>
              <a:t>Источник объективен?</a:t>
            </a:r>
            <a:endParaRPr sz="2400">
              <a:solidFill>
                <a:srgbClr val="FEC842"/>
              </a:solidFill>
              <a:latin typeface="Roboto Slab"/>
              <a:ea typeface="Roboto Slab"/>
              <a:cs typeface="Roboto Slab"/>
              <a:sym typeface="Roboto Slab"/>
            </a:endParaRPr>
          </a:p>
          <a:p>
            <a:pPr marL="457200" lvl="0" indent="-361950" algn="l" rtl="0">
              <a:lnSpc>
                <a:spcPct val="115000"/>
              </a:lnSpc>
              <a:spcBef>
                <a:spcPts val="0"/>
              </a:spcBef>
              <a:spcAft>
                <a:spcPts val="0"/>
              </a:spcAft>
              <a:buClr>
                <a:srgbClr val="FEC842"/>
              </a:buClr>
              <a:buSzPts val="2100"/>
              <a:buFont typeface="Roboto Slab"/>
              <a:buChar char="●"/>
            </a:pPr>
            <a:r>
              <a:rPr lang="en" sz="2400">
                <a:solidFill>
                  <a:srgbClr val="FEC842"/>
                </a:solidFill>
                <a:latin typeface="Roboto Slab"/>
                <a:ea typeface="Roboto Slab"/>
                <a:cs typeface="Roboto Slab"/>
                <a:sym typeface="Roboto Slab"/>
              </a:rPr>
              <a:t>Источник установлен?</a:t>
            </a:r>
            <a:endParaRPr sz="3500">
              <a:solidFill>
                <a:srgbClr val="FEC842"/>
              </a:solidFill>
              <a:latin typeface="Roboto Slab"/>
              <a:ea typeface="Roboto Slab"/>
              <a:cs typeface="Roboto Slab"/>
              <a:sym typeface="Roboto Slab"/>
            </a:endParaRPr>
          </a:p>
        </p:txBody>
      </p:sp>
      <p:sp>
        <p:nvSpPr>
          <p:cNvPr id="66" name="Google Shape;66;p15"/>
          <p:cNvSpPr txBox="1"/>
          <p:nvPr/>
        </p:nvSpPr>
        <p:spPr>
          <a:xfrm>
            <a:off x="978525" y="417875"/>
            <a:ext cx="68640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3600" b="1">
                <a:solidFill>
                  <a:srgbClr val="FEC842"/>
                </a:solidFill>
                <a:latin typeface="Roboto Slab"/>
                <a:ea typeface="Roboto Slab"/>
                <a:cs typeface="Roboto Slab"/>
                <a:sym typeface="Roboto Slab"/>
              </a:rPr>
              <a:t>Верификация – Надежность источника</a:t>
            </a:r>
            <a:endParaRPr sz="4100">
              <a:solidFill>
                <a:srgbClr val="FEC842"/>
              </a:solidFill>
              <a:latin typeface="Roboto Slab"/>
              <a:ea typeface="Roboto Slab"/>
              <a:cs typeface="Roboto Slab"/>
              <a:sym typeface="Roboto Slab"/>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70"/>
        <p:cNvGrpSpPr/>
        <p:nvPr/>
      </p:nvGrpSpPr>
      <p:grpSpPr>
        <a:xfrm>
          <a:off x="0" y="0"/>
          <a:ext cx="0" cy="0"/>
          <a:chOff x="0" y="0"/>
          <a:chExt cx="0" cy="0"/>
        </a:xfrm>
      </p:grpSpPr>
      <p:sp>
        <p:nvSpPr>
          <p:cNvPr id="71" name="Google Shape;71;p16"/>
          <p:cNvSpPr txBox="1"/>
          <p:nvPr/>
        </p:nvSpPr>
        <p:spPr>
          <a:xfrm>
            <a:off x="600750" y="2031725"/>
            <a:ext cx="7679700" cy="21180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1200"/>
              </a:spcBef>
              <a:spcAft>
                <a:spcPts val="0"/>
              </a:spcAft>
              <a:buClr>
                <a:schemeClr val="dk1"/>
              </a:buClr>
              <a:buSzPts val="1100"/>
              <a:buFont typeface="Arial"/>
              <a:buNone/>
            </a:pPr>
            <a:r>
              <a:rPr lang="en" sz="2300">
                <a:solidFill>
                  <a:srgbClr val="FEC842"/>
                </a:solidFill>
                <a:latin typeface="Roboto Slab"/>
                <a:ea typeface="Roboto Slab"/>
                <a:cs typeface="Roboto Slab"/>
                <a:sym typeface="Roboto Slab"/>
              </a:rPr>
              <a:t>Чтобы провести верификацию, проверьте сведения в нескольких источниках:</a:t>
            </a:r>
            <a:endParaRPr sz="2300">
              <a:solidFill>
                <a:srgbClr val="FEC842"/>
              </a:solidFill>
              <a:latin typeface="Roboto Slab"/>
              <a:ea typeface="Roboto Slab"/>
              <a:cs typeface="Roboto Slab"/>
              <a:sym typeface="Roboto Slab"/>
            </a:endParaRPr>
          </a:p>
          <a:p>
            <a:pPr marL="457200" lvl="0" indent="-374650" algn="l" rtl="0">
              <a:lnSpc>
                <a:spcPct val="115000"/>
              </a:lnSpc>
              <a:spcBef>
                <a:spcPts val="1200"/>
              </a:spcBef>
              <a:spcAft>
                <a:spcPts val="0"/>
              </a:spcAft>
              <a:buClr>
                <a:srgbClr val="FEC842"/>
              </a:buClr>
              <a:buSzPts val="2300"/>
              <a:buFont typeface="Roboto Slab"/>
              <a:buChar char="●"/>
            </a:pPr>
            <a:r>
              <a:rPr lang="en" sz="2300">
                <a:solidFill>
                  <a:srgbClr val="FEC842"/>
                </a:solidFill>
                <a:latin typeface="Roboto Slab"/>
                <a:ea typeface="Roboto Slab"/>
                <a:cs typeface="Roboto Slab"/>
                <a:sym typeface="Roboto Slab"/>
              </a:rPr>
              <a:t>Есть по меньшей мере три источника, подтверждающих одно и то же?</a:t>
            </a:r>
            <a:endParaRPr sz="2300">
              <a:solidFill>
                <a:srgbClr val="FEC842"/>
              </a:solidFill>
              <a:latin typeface="Roboto Slab"/>
              <a:ea typeface="Roboto Slab"/>
              <a:cs typeface="Roboto Slab"/>
              <a:sym typeface="Roboto Slab"/>
            </a:endParaRPr>
          </a:p>
          <a:p>
            <a:pPr marL="457200" lvl="0" indent="-374650" algn="l" rtl="0">
              <a:lnSpc>
                <a:spcPct val="115000"/>
              </a:lnSpc>
              <a:spcBef>
                <a:spcPts val="0"/>
              </a:spcBef>
              <a:spcAft>
                <a:spcPts val="0"/>
              </a:spcAft>
              <a:buClr>
                <a:srgbClr val="FEC842"/>
              </a:buClr>
              <a:buSzPts val="2300"/>
              <a:buFont typeface="Roboto Slab"/>
              <a:buChar char="●"/>
            </a:pPr>
            <a:r>
              <a:rPr lang="en" sz="2300">
                <a:solidFill>
                  <a:srgbClr val="FEC842"/>
                </a:solidFill>
                <a:latin typeface="Roboto Slab"/>
                <a:ea typeface="Roboto Slab"/>
                <a:cs typeface="Roboto Slab"/>
                <a:sym typeface="Roboto Slab"/>
              </a:rPr>
              <a:t>Есть сведения из источников с разной позицией?</a:t>
            </a:r>
            <a:endParaRPr sz="2300">
              <a:solidFill>
                <a:srgbClr val="FEC842"/>
              </a:solidFill>
              <a:latin typeface="Roboto Slab"/>
              <a:ea typeface="Roboto Slab"/>
              <a:cs typeface="Roboto Slab"/>
              <a:sym typeface="Roboto Slab"/>
            </a:endParaRPr>
          </a:p>
        </p:txBody>
      </p:sp>
      <p:sp>
        <p:nvSpPr>
          <p:cNvPr id="72" name="Google Shape;72;p16"/>
          <p:cNvSpPr txBox="1"/>
          <p:nvPr/>
        </p:nvSpPr>
        <p:spPr>
          <a:xfrm>
            <a:off x="516950" y="337950"/>
            <a:ext cx="8248500" cy="1200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3300" b="1">
                <a:solidFill>
                  <a:srgbClr val="FEC842"/>
                </a:solidFill>
                <a:latin typeface="Roboto Slab"/>
                <a:ea typeface="Roboto Slab"/>
                <a:cs typeface="Roboto Slab"/>
                <a:sym typeface="Roboto Slab"/>
              </a:rPr>
              <a:t>Верификация – Перекрестная проверка информации</a:t>
            </a:r>
            <a:endParaRPr sz="3500">
              <a:solidFill>
                <a:srgbClr val="FEC842"/>
              </a:solidFill>
              <a:latin typeface="Roboto Slab"/>
              <a:ea typeface="Roboto Slab"/>
              <a:cs typeface="Roboto Slab"/>
              <a:sym typeface="Roboto Slab"/>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76"/>
        <p:cNvGrpSpPr/>
        <p:nvPr/>
      </p:nvGrpSpPr>
      <p:grpSpPr>
        <a:xfrm>
          <a:off x="0" y="0"/>
          <a:ext cx="0" cy="0"/>
          <a:chOff x="0" y="0"/>
          <a:chExt cx="0" cy="0"/>
        </a:xfrm>
      </p:grpSpPr>
      <p:sp>
        <p:nvSpPr>
          <p:cNvPr id="77" name="Google Shape;77;p17"/>
          <p:cNvSpPr txBox="1"/>
          <p:nvPr/>
        </p:nvSpPr>
        <p:spPr>
          <a:xfrm>
            <a:off x="758850" y="379275"/>
            <a:ext cx="4585200" cy="769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3800" b="1">
                <a:solidFill>
                  <a:srgbClr val="FEC842"/>
                </a:solidFill>
                <a:latin typeface="Roboto Slab"/>
                <a:ea typeface="Roboto Slab"/>
                <a:cs typeface="Roboto Slab"/>
                <a:sym typeface="Roboto Slab"/>
              </a:rPr>
              <a:t>Анализ</a:t>
            </a:r>
            <a:endParaRPr sz="4000">
              <a:solidFill>
                <a:srgbClr val="FEC842"/>
              </a:solidFill>
              <a:latin typeface="Roboto Slab"/>
              <a:ea typeface="Roboto Slab"/>
              <a:cs typeface="Roboto Slab"/>
              <a:sym typeface="Roboto Slab"/>
            </a:endParaRPr>
          </a:p>
        </p:txBody>
      </p:sp>
      <p:sp>
        <p:nvSpPr>
          <p:cNvPr id="78" name="Google Shape;78;p17"/>
          <p:cNvSpPr txBox="1"/>
          <p:nvPr/>
        </p:nvSpPr>
        <p:spPr>
          <a:xfrm>
            <a:off x="758850" y="1203713"/>
            <a:ext cx="7303500" cy="1302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Clr>
                <a:schemeClr val="dk1"/>
              </a:buClr>
              <a:buSzPts val="1100"/>
              <a:buFont typeface="Arial"/>
              <a:buNone/>
            </a:pPr>
            <a:r>
              <a:rPr lang="en" sz="2200">
                <a:solidFill>
                  <a:srgbClr val="FEC842"/>
                </a:solidFill>
                <a:latin typeface="Roboto Slab"/>
                <a:ea typeface="Roboto Slab"/>
                <a:cs typeface="Roboto Slab"/>
                <a:sym typeface="Roboto Slab"/>
              </a:rPr>
              <a:t>После верификации проводят анализ в целях установления того, были ли нарушены права человека.</a:t>
            </a:r>
            <a:endParaRPr sz="2200">
              <a:solidFill>
                <a:srgbClr val="FEC842"/>
              </a:solidFill>
              <a:latin typeface="Roboto Slab"/>
              <a:ea typeface="Roboto Slab"/>
              <a:cs typeface="Roboto Slab"/>
              <a:sym typeface="Roboto Slab"/>
            </a:endParaRPr>
          </a:p>
        </p:txBody>
      </p:sp>
      <p:sp>
        <p:nvSpPr>
          <p:cNvPr id="79" name="Google Shape;79;p17"/>
          <p:cNvSpPr txBox="1"/>
          <p:nvPr/>
        </p:nvSpPr>
        <p:spPr>
          <a:xfrm>
            <a:off x="758850" y="2506025"/>
            <a:ext cx="6296700" cy="18456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0"/>
              </a:spcAft>
              <a:buClr>
                <a:schemeClr val="dk1"/>
              </a:buClr>
              <a:buSzPts val="1100"/>
              <a:buFont typeface="Arial"/>
              <a:buNone/>
            </a:pPr>
            <a:r>
              <a:rPr lang="en" sz="2200">
                <a:solidFill>
                  <a:srgbClr val="FEC842"/>
                </a:solidFill>
                <a:latin typeface="Roboto Slab"/>
                <a:ea typeface="Roboto Slab"/>
                <a:cs typeface="Roboto Slab"/>
                <a:sym typeface="Roboto Slab"/>
              </a:rPr>
              <a:t>Для этого оценивают следующие аспекты:</a:t>
            </a:r>
            <a:endParaRPr sz="2200">
              <a:solidFill>
                <a:srgbClr val="FEC842"/>
              </a:solidFill>
              <a:latin typeface="Roboto Slab"/>
              <a:ea typeface="Roboto Slab"/>
              <a:cs typeface="Roboto Slab"/>
              <a:sym typeface="Roboto Slab"/>
            </a:endParaRPr>
          </a:p>
          <a:p>
            <a:pPr marL="457200" lvl="0" indent="-368300" algn="l" rtl="0">
              <a:lnSpc>
                <a:spcPct val="115000"/>
              </a:lnSpc>
              <a:spcBef>
                <a:spcPts val="1200"/>
              </a:spcBef>
              <a:spcAft>
                <a:spcPts val="0"/>
              </a:spcAft>
              <a:buClr>
                <a:srgbClr val="FEC842"/>
              </a:buClr>
              <a:buSzPts val="2200"/>
              <a:buFont typeface="Roboto Slab"/>
              <a:buChar char="●"/>
            </a:pPr>
            <a:r>
              <a:rPr lang="en" sz="2200">
                <a:solidFill>
                  <a:srgbClr val="FEC842"/>
                </a:solidFill>
                <a:latin typeface="Roboto Slab"/>
                <a:ea typeface="Roboto Slab"/>
                <a:cs typeface="Roboto Slab"/>
                <a:sym typeface="Roboto Slab"/>
              </a:rPr>
              <a:t>Законность</a:t>
            </a:r>
            <a:endParaRPr sz="2200">
              <a:solidFill>
                <a:srgbClr val="FEC842"/>
              </a:solidFill>
              <a:latin typeface="Roboto Slab"/>
              <a:ea typeface="Roboto Slab"/>
              <a:cs typeface="Roboto Slab"/>
              <a:sym typeface="Roboto Slab"/>
            </a:endParaRPr>
          </a:p>
          <a:p>
            <a:pPr marL="457200" lvl="0" indent="-368300" algn="l" rtl="0">
              <a:lnSpc>
                <a:spcPct val="115000"/>
              </a:lnSpc>
              <a:spcBef>
                <a:spcPts val="0"/>
              </a:spcBef>
              <a:spcAft>
                <a:spcPts val="0"/>
              </a:spcAft>
              <a:buClr>
                <a:srgbClr val="FEC842"/>
              </a:buClr>
              <a:buSzPts val="2200"/>
              <a:buFont typeface="Roboto Slab"/>
              <a:buChar char="●"/>
            </a:pPr>
            <a:r>
              <a:rPr lang="en" sz="2200">
                <a:solidFill>
                  <a:srgbClr val="FEC842"/>
                </a:solidFill>
                <a:latin typeface="Roboto Slab"/>
                <a:ea typeface="Roboto Slab"/>
                <a:cs typeface="Roboto Slab"/>
                <a:sym typeface="Roboto Slab"/>
              </a:rPr>
              <a:t>Правомерность</a:t>
            </a:r>
            <a:endParaRPr sz="2200">
              <a:solidFill>
                <a:srgbClr val="FEC842"/>
              </a:solidFill>
              <a:latin typeface="Roboto Slab"/>
              <a:ea typeface="Roboto Slab"/>
              <a:cs typeface="Roboto Slab"/>
              <a:sym typeface="Roboto Slab"/>
            </a:endParaRPr>
          </a:p>
          <a:p>
            <a:pPr marL="457200" lvl="0" indent="-368300" algn="l" rtl="0">
              <a:lnSpc>
                <a:spcPct val="115000"/>
              </a:lnSpc>
              <a:spcBef>
                <a:spcPts val="0"/>
              </a:spcBef>
              <a:spcAft>
                <a:spcPts val="0"/>
              </a:spcAft>
              <a:buClr>
                <a:srgbClr val="FEC842"/>
              </a:buClr>
              <a:buSzPts val="2200"/>
              <a:buFont typeface="Roboto Slab"/>
              <a:buChar char="●"/>
            </a:pPr>
            <a:r>
              <a:rPr lang="en" sz="2200">
                <a:solidFill>
                  <a:srgbClr val="FEC842"/>
                </a:solidFill>
                <a:latin typeface="Roboto Slab"/>
                <a:ea typeface="Roboto Slab"/>
                <a:cs typeface="Roboto Slab"/>
                <a:sym typeface="Roboto Slab"/>
              </a:rPr>
              <a:t>Пропорциональность</a:t>
            </a:r>
            <a:endParaRPr sz="3300">
              <a:solidFill>
                <a:srgbClr val="FEC842"/>
              </a:solidFill>
              <a:latin typeface="Roboto Slab"/>
              <a:ea typeface="Roboto Slab"/>
              <a:cs typeface="Roboto Slab"/>
              <a:sym typeface="Roboto Slab"/>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83"/>
        <p:cNvGrpSpPr/>
        <p:nvPr/>
      </p:nvGrpSpPr>
      <p:grpSpPr>
        <a:xfrm>
          <a:off x="0" y="0"/>
          <a:ext cx="0" cy="0"/>
          <a:chOff x="0" y="0"/>
          <a:chExt cx="0" cy="0"/>
        </a:xfrm>
      </p:grpSpPr>
      <p:sp>
        <p:nvSpPr>
          <p:cNvPr id="84" name="Google Shape;84;p18"/>
          <p:cNvSpPr txBox="1"/>
          <p:nvPr/>
        </p:nvSpPr>
        <p:spPr>
          <a:xfrm>
            <a:off x="809550" y="346200"/>
            <a:ext cx="6361200" cy="738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3600" b="1">
                <a:solidFill>
                  <a:srgbClr val="FEC842"/>
                </a:solidFill>
                <a:latin typeface="Roboto Slab"/>
                <a:ea typeface="Roboto Slab"/>
                <a:cs typeface="Roboto Slab"/>
                <a:sym typeface="Roboto Slab"/>
              </a:rPr>
              <a:t>Составление отчета </a:t>
            </a:r>
            <a:endParaRPr sz="3600">
              <a:solidFill>
                <a:srgbClr val="FEC842"/>
              </a:solidFill>
              <a:latin typeface="Roboto Slab"/>
              <a:ea typeface="Roboto Slab"/>
              <a:cs typeface="Roboto Slab"/>
              <a:sym typeface="Roboto Slab"/>
            </a:endParaRPr>
          </a:p>
        </p:txBody>
      </p:sp>
      <p:sp>
        <p:nvSpPr>
          <p:cNvPr id="85" name="Google Shape;85;p18"/>
          <p:cNvSpPr txBox="1"/>
          <p:nvPr/>
        </p:nvSpPr>
        <p:spPr>
          <a:xfrm>
            <a:off x="809550" y="1147300"/>
            <a:ext cx="7524900" cy="36588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0"/>
              </a:spcAft>
              <a:buNone/>
            </a:pPr>
            <a:r>
              <a:rPr lang="en" sz="2400">
                <a:solidFill>
                  <a:srgbClr val="FEC842"/>
                </a:solidFill>
                <a:latin typeface="Roboto Slab"/>
                <a:ea typeface="Roboto Slab"/>
                <a:cs typeface="Roboto Slab"/>
                <a:sym typeface="Roboto Slab"/>
              </a:rPr>
              <a:t>Отчет должен:</a:t>
            </a:r>
            <a:endParaRPr sz="2400">
              <a:solidFill>
                <a:srgbClr val="FEC842"/>
              </a:solidFill>
              <a:latin typeface="Roboto Slab"/>
              <a:ea typeface="Roboto Slab"/>
              <a:cs typeface="Roboto Slab"/>
              <a:sym typeface="Roboto Slab"/>
            </a:endParaRPr>
          </a:p>
          <a:p>
            <a:pPr marL="457200" lvl="0" indent="-349250" algn="l" rtl="0">
              <a:spcBef>
                <a:spcPts val="1200"/>
              </a:spcBef>
              <a:spcAft>
                <a:spcPts val="0"/>
              </a:spcAft>
              <a:buClr>
                <a:srgbClr val="FEC842"/>
              </a:buClr>
              <a:buSzPts val="1900"/>
              <a:buFont typeface="Roboto Slab"/>
              <a:buChar char="●"/>
            </a:pPr>
            <a:r>
              <a:rPr lang="en" sz="1900">
                <a:solidFill>
                  <a:srgbClr val="FEC842"/>
                </a:solidFill>
                <a:latin typeface="Roboto Slab"/>
                <a:ea typeface="Roboto Slab"/>
                <a:cs typeface="Roboto Slab"/>
                <a:sym typeface="Roboto Slab"/>
              </a:rPr>
              <a:t> Быть написан ясным и понятным языком, излагать выводы достоверно</a:t>
            </a:r>
            <a:endParaRPr sz="1900">
              <a:solidFill>
                <a:srgbClr val="FEC842"/>
              </a:solidFill>
              <a:latin typeface="Roboto Slab"/>
              <a:ea typeface="Roboto Slab"/>
              <a:cs typeface="Roboto Slab"/>
              <a:sym typeface="Roboto Slab"/>
            </a:endParaRPr>
          </a:p>
          <a:p>
            <a:pPr marL="457200" lvl="0" indent="-349250" algn="l" rtl="0">
              <a:lnSpc>
                <a:spcPct val="115000"/>
              </a:lnSpc>
              <a:spcBef>
                <a:spcPts val="0"/>
              </a:spcBef>
              <a:spcAft>
                <a:spcPts val="0"/>
              </a:spcAft>
              <a:buClr>
                <a:srgbClr val="FEC842"/>
              </a:buClr>
              <a:buSzPts val="1900"/>
              <a:buFont typeface="Roboto Slab"/>
              <a:buChar char="●"/>
            </a:pPr>
            <a:r>
              <a:rPr lang="en" sz="1900">
                <a:solidFill>
                  <a:srgbClr val="FEC842"/>
                </a:solidFill>
                <a:latin typeface="Roboto Slab"/>
                <a:ea typeface="Roboto Slab"/>
                <a:cs typeface="Roboto Slab"/>
                <a:sym typeface="Roboto Slab"/>
              </a:rPr>
              <a:t>Включать рекомендации для решения проблемы, составленные по принципу SMART:</a:t>
            </a:r>
            <a:endParaRPr sz="1900">
              <a:solidFill>
                <a:srgbClr val="FEC842"/>
              </a:solidFill>
              <a:latin typeface="Roboto Slab"/>
              <a:ea typeface="Roboto Slab"/>
              <a:cs typeface="Roboto Slab"/>
              <a:sym typeface="Roboto Slab"/>
            </a:endParaRPr>
          </a:p>
          <a:p>
            <a:pPr marL="914400" lvl="1" indent="-349250" algn="l" rtl="0">
              <a:lnSpc>
                <a:spcPct val="115000"/>
              </a:lnSpc>
              <a:spcBef>
                <a:spcPts val="0"/>
              </a:spcBef>
              <a:spcAft>
                <a:spcPts val="0"/>
              </a:spcAft>
              <a:buClr>
                <a:srgbClr val="FEC842"/>
              </a:buClr>
              <a:buSzPts val="1900"/>
              <a:buFont typeface="Roboto Slab"/>
              <a:buChar char="○"/>
            </a:pPr>
            <a:r>
              <a:rPr lang="en" sz="1900">
                <a:solidFill>
                  <a:srgbClr val="FEC842"/>
                </a:solidFill>
                <a:latin typeface="Roboto Slab"/>
                <a:ea typeface="Roboto Slab"/>
                <a:cs typeface="Roboto Slab"/>
                <a:sym typeface="Roboto Slab"/>
              </a:rPr>
              <a:t>Конкретные</a:t>
            </a:r>
            <a:endParaRPr sz="1900">
              <a:solidFill>
                <a:srgbClr val="FEC842"/>
              </a:solidFill>
              <a:latin typeface="Roboto Slab"/>
              <a:ea typeface="Roboto Slab"/>
              <a:cs typeface="Roboto Slab"/>
              <a:sym typeface="Roboto Slab"/>
            </a:endParaRPr>
          </a:p>
          <a:p>
            <a:pPr marL="914400" lvl="1" indent="-349250" algn="l" rtl="0">
              <a:lnSpc>
                <a:spcPct val="115000"/>
              </a:lnSpc>
              <a:spcBef>
                <a:spcPts val="0"/>
              </a:spcBef>
              <a:spcAft>
                <a:spcPts val="0"/>
              </a:spcAft>
              <a:buClr>
                <a:srgbClr val="FEC842"/>
              </a:buClr>
              <a:buSzPts val="1900"/>
              <a:buFont typeface="Roboto Slab"/>
              <a:buChar char="○"/>
            </a:pPr>
            <a:r>
              <a:rPr lang="en" sz="1900">
                <a:solidFill>
                  <a:srgbClr val="FEC842"/>
                </a:solidFill>
                <a:latin typeface="Roboto Slab"/>
                <a:ea typeface="Roboto Slab"/>
                <a:cs typeface="Roboto Slab"/>
                <a:sym typeface="Roboto Slab"/>
              </a:rPr>
              <a:t>Измеримые</a:t>
            </a:r>
            <a:endParaRPr sz="1900">
              <a:solidFill>
                <a:srgbClr val="FEC842"/>
              </a:solidFill>
              <a:latin typeface="Roboto Slab"/>
              <a:ea typeface="Roboto Slab"/>
              <a:cs typeface="Roboto Slab"/>
              <a:sym typeface="Roboto Slab"/>
            </a:endParaRPr>
          </a:p>
          <a:p>
            <a:pPr marL="914400" lvl="1" indent="-349250" algn="l" rtl="0">
              <a:lnSpc>
                <a:spcPct val="115000"/>
              </a:lnSpc>
              <a:spcBef>
                <a:spcPts val="0"/>
              </a:spcBef>
              <a:spcAft>
                <a:spcPts val="0"/>
              </a:spcAft>
              <a:buClr>
                <a:srgbClr val="FEC842"/>
              </a:buClr>
              <a:buSzPts val="1900"/>
              <a:buFont typeface="Roboto Slab"/>
              <a:buChar char="○"/>
            </a:pPr>
            <a:r>
              <a:rPr lang="en" sz="1900">
                <a:solidFill>
                  <a:srgbClr val="FEC842"/>
                </a:solidFill>
                <a:latin typeface="Roboto Slab"/>
                <a:ea typeface="Roboto Slab"/>
                <a:cs typeface="Roboto Slab"/>
                <a:sym typeface="Roboto Slab"/>
              </a:rPr>
              <a:t>Выполнимые</a:t>
            </a:r>
            <a:endParaRPr sz="1900">
              <a:solidFill>
                <a:srgbClr val="FEC842"/>
              </a:solidFill>
              <a:latin typeface="Roboto Slab"/>
              <a:ea typeface="Roboto Slab"/>
              <a:cs typeface="Roboto Slab"/>
              <a:sym typeface="Roboto Slab"/>
            </a:endParaRPr>
          </a:p>
          <a:p>
            <a:pPr marL="914400" lvl="1" indent="-349250" algn="l" rtl="0">
              <a:lnSpc>
                <a:spcPct val="115000"/>
              </a:lnSpc>
              <a:spcBef>
                <a:spcPts val="0"/>
              </a:spcBef>
              <a:spcAft>
                <a:spcPts val="0"/>
              </a:spcAft>
              <a:buClr>
                <a:srgbClr val="FEC842"/>
              </a:buClr>
              <a:buSzPts val="1900"/>
              <a:buFont typeface="Roboto Slab"/>
              <a:buChar char="○"/>
            </a:pPr>
            <a:r>
              <a:rPr lang="en" sz="1900">
                <a:solidFill>
                  <a:srgbClr val="FEC842"/>
                </a:solidFill>
                <a:latin typeface="Roboto Slab"/>
                <a:ea typeface="Roboto Slab"/>
                <a:cs typeface="Roboto Slab"/>
                <a:sym typeface="Roboto Slab"/>
              </a:rPr>
              <a:t>Релевантные</a:t>
            </a:r>
            <a:endParaRPr sz="1900">
              <a:solidFill>
                <a:srgbClr val="FEC842"/>
              </a:solidFill>
              <a:latin typeface="Roboto Slab"/>
              <a:ea typeface="Roboto Slab"/>
              <a:cs typeface="Roboto Slab"/>
              <a:sym typeface="Roboto Slab"/>
            </a:endParaRPr>
          </a:p>
          <a:p>
            <a:pPr marL="914400" lvl="1" indent="-349250" algn="l" rtl="0">
              <a:lnSpc>
                <a:spcPct val="115000"/>
              </a:lnSpc>
              <a:spcBef>
                <a:spcPts val="0"/>
              </a:spcBef>
              <a:spcAft>
                <a:spcPts val="0"/>
              </a:spcAft>
              <a:buClr>
                <a:srgbClr val="FEC842"/>
              </a:buClr>
              <a:buSzPts val="1900"/>
              <a:buFont typeface="Roboto Slab"/>
              <a:buChar char="○"/>
            </a:pPr>
            <a:r>
              <a:rPr lang="en" sz="1900">
                <a:solidFill>
                  <a:srgbClr val="FEC842"/>
                </a:solidFill>
                <a:latin typeface="Roboto Slab"/>
                <a:ea typeface="Roboto Slab"/>
                <a:cs typeface="Roboto Slab"/>
                <a:sym typeface="Roboto Slab"/>
              </a:rPr>
              <a:t>Ограниченные во времени</a:t>
            </a:r>
            <a:endParaRPr sz="1900">
              <a:solidFill>
                <a:srgbClr val="FEC842"/>
              </a:solidFill>
              <a:latin typeface="Roboto Slab"/>
              <a:ea typeface="Roboto Slab"/>
              <a:cs typeface="Roboto Slab"/>
              <a:sym typeface="Roboto Slab"/>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89"/>
        <p:cNvGrpSpPr/>
        <p:nvPr/>
      </p:nvGrpSpPr>
      <p:grpSpPr>
        <a:xfrm>
          <a:off x="0" y="0"/>
          <a:ext cx="0" cy="0"/>
          <a:chOff x="0" y="0"/>
          <a:chExt cx="0" cy="0"/>
        </a:xfrm>
      </p:grpSpPr>
      <p:sp>
        <p:nvSpPr>
          <p:cNvPr id="90" name="Google Shape;90;p19"/>
          <p:cNvSpPr txBox="1"/>
          <p:nvPr/>
        </p:nvSpPr>
        <p:spPr>
          <a:xfrm>
            <a:off x="900000" y="595350"/>
            <a:ext cx="7344000" cy="3952800"/>
          </a:xfrm>
          <a:prstGeom prst="rect">
            <a:avLst/>
          </a:prstGeom>
          <a:noFill/>
          <a:ln>
            <a:noFill/>
          </a:ln>
        </p:spPr>
        <p:txBody>
          <a:bodyPr spcFirstLastPara="1" wrap="square" lIns="91425" tIns="91425" rIns="91425" bIns="91425" anchor="t" anchorCtr="0">
            <a:spAutoFit/>
          </a:bodyPr>
          <a:lstStyle/>
          <a:p>
            <a:pPr marL="457200" lvl="0" indent="-381000" algn="l" rtl="0">
              <a:lnSpc>
                <a:spcPct val="115000"/>
              </a:lnSpc>
              <a:spcBef>
                <a:spcPts val="0"/>
              </a:spcBef>
              <a:spcAft>
                <a:spcPts val="0"/>
              </a:spcAft>
              <a:buClr>
                <a:srgbClr val="FEC842"/>
              </a:buClr>
              <a:buSzPts val="2400"/>
              <a:buFont typeface="Roboto Slab"/>
              <a:buAutoNum type="arabicPeriod"/>
            </a:pPr>
            <a:r>
              <a:rPr lang="en" sz="2400">
                <a:solidFill>
                  <a:srgbClr val="FEC842"/>
                </a:solidFill>
                <a:latin typeface="Roboto Slab"/>
                <a:ea typeface="Roboto Slab"/>
                <a:cs typeface="Roboto Slab"/>
                <a:sym typeface="Roboto Slab"/>
              </a:rPr>
              <a:t>Верификация – оценка </a:t>
            </a:r>
            <a:r>
              <a:rPr lang="en" sz="2400" u="sng">
                <a:solidFill>
                  <a:srgbClr val="FEC842"/>
                </a:solidFill>
                <a:latin typeface="Roboto Slab"/>
                <a:ea typeface="Roboto Slab"/>
                <a:cs typeface="Roboto Slab"/>
                <a:sym typeface="Roboto Slab"/>
              </a:rPr>
              <a:t>источников</a:t>
            </a:r>
            <a:r>
              <a:rPr lang="en" sz="2400">
                <a:solidFill>
                  <a:srgbClr val="FEC842"/>
                </a:solidFill>
                <a:latin typeface="Roboto Slab"/>
                <a:ea typeface="Roboto Slab"/>
                <a:cs typeface="Roboto Slab"/>
                <a:sym typeface="Roboto Slab"/>
              </a:rPr>
              <a:t> для поиска надежных сведений</a:t>
            </a:r>
            <a:endParaRPr sz="2400">
              <a:solidFill>
                <a:srgbClr val="FEC842"/>
              </a:solidFill>
              <a:latin typeface="Roboto Slab"/>
              <a:ea typeface="Roboto Slab"/>
              <a:cs typeface="Roboto Slab"/>
              <a:sym typeface="Roboto Slab"/>
            </a:endParaRPr>
          </a:p>
          <a:p>
            <a:pPr marL="457200" lvl="0" indent="-381000" algn="l" rtl="0">
              <a:lnSpc>
                <a:spcPct val="115000"/>
              </a:lnSpc>
              <a:spcBef>
                <a:spcPts val="0"/>
              </a:spcBef>
              <a:spcAft>
                <a:spcPts val="0"/>
              </a:spcAft>
              <a:buClr>
                <a:srgbClr val="FEC842"/>
              </a:buClr>
              <a:buSzPts val="2400"/>
              <a:buFont typeface="Roboto Slab"/>
              <a:buAutoNum type="arabicPeriod"/>
            </a:pPr>
            <a:r>
              <a:rPr lang="en" sz="2400">
                <a:solidFill>
                  <a:srgbClr val="FEC842"/>
                </a:solidFill>
                <a:latin typeface="Roboto Slab"/>
                <a:ea typeface="Roboto Slab"/>
                <a:cs typeface="Roboto Slab"/>
                <a:sym typeface="Roboto Slab"/>
              </a:rPr>
              <a:t>Анализ – оценка </a:t>
            </a:r>
            <a:r>
              <a:rPr lang="en" sz="2400" u="sng">
                <a:solidFill>
                  <a:srgbClr val="FEC842"/>
                </a:solidFill>
                <a:latin typeface="Roboto Slab"/>
                <a:ea typeface="Roboto Slab"/>
                <a:cs typeface="Roboto Slab"/>
                <a:sym typeface="Roboto Slab"/>
              </a:rPr>
              <a:t>прошедших верификацию сведений</a:t>
            </a:r>
            <a:r>
              <a:rPr lang="en" sz="2400">
                <a:solidFill>
                  <a:srgbClr val="FEC842"/>
                </a:solidFill>
                <a:latin typeface="Roboto Slab"/>
                <a:ea typeface="Roboto Slab"/>
                <a:cs typeface="Roboto Slab"/>
                <a:sym typeface="Roboto Slab"/>
              </a:rPr>
              <a:t> на предмет соответствия принципам законности, правомерности и пропорциональности</a:t>
            </a:r>
            <a:endParaRPr sz="2400">
              <a:solidFill>
                <a:srgbClr val="FEC842"/>
              </a:solidFill>
              <a:latin typeface="Roboto Slab"/>
              <a:ea typeface="Roboto Slab"/>
              <a:cs typeface="Roboto Slab"/>
              <a:sym typeface="Roboto Slab"/>
            </a:endParaRPr>
          </a:p>
          <a:p>
            <a:pPr marL="457200" lvl="0" indent="-381000" algn="l" rtl="0">
              <a:lnSpc>
                <a:spcPct val="115000"/>
              </a:lnSpc>
              <a:spcBef>
                <a:spcPts val="0"/>
              </a:spcBef>
              <a:spcAft>
                <a:spcPts val="0"/>
              </a:spcAft>
              <a:buClr>
                <a:srgbClr val="FEC842"/>
              </a:buClr>
              <a:buSzPts val="2400"/>
              <a:buFont typeface="Roboto Slab"/>
              <a:buAutoNum type="arabicPeriod"/>
            </a:pPr>
            <a:r>
              <a:rPr lang="en" sz="2400">
                <a:solidFill>
                  <a:srgbClr val="FEC842"/>
                </a:solidFill>
                <a:latin typeface="Roboto Slab"/>
                <a:ea typeface="Roboto Slab"/>
                <a:cs typeface="Roboto Slab"/>
                <a:sym typeface="Roboto Slab"/>
              </a:rPr>
              <a:t>Составление отчета – изложение </a:t>
            </a:r>
            <a:r>
              <a:rPr lang="en" sz="2400" u="sng">
                <a:solidFill>
                  <a:srgbClr val="FEC842"/>
                </a:solidFill>
                <a:latin typeface="Roboto Slab"/>
                <a:ea typeface="Roboto Slab"/>
                <a:cs typeface="Roboto Slab"/>
                <a:sym typeface="Roboto Slab"/>
              </a:rPr>
              <a:t>результатов анализа</a:t>
            </a:r>
            <a:r>
              <a:rPr lang="en" sz="2400">
                <a:solidFill>
                  <a:srgbClr val="FEC842"/>
                </a:solidFill>
                <a:latin typeface="Roboto Slab"/>
                <a:ea typeface="Roboto Slab"/>
                <a:cs typeface="Roboto Slab"/>
                <a:sym typeface="Roboto Slab"/>
              </a:rPr>
              <a:t> в последовательной и убедительной форме.</a:t>
            </a:r>
            <a:endParaRPr sz="2400" b="1">
              <a:solidFill>
                <a:srgbClr val="FEC842"/>
              </a:solidFill>
              <a:latin typeface="Roboto Slab"/>
              <a:ea typeface="Roboto Slab"/>
              <a:cs typeface="Roboto Slab"/>
              <a:sym typeface="Roboto Slab"/>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1035</Words>
  <Application>Microsoft Office PowerPoint</Application>
  <PresentationFormat>On-screen Show (16:9)</PresentationFormat>
  <Paragraphs>61</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Roboto Slab</vt:lpstr>
      <vt:lpstr>Roboto Slab Medium</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 Kelly</dc:creator>
  <cp:lastModifiedBy>Christina Kelly</cp:lastModifiedBy>
  <cp:revision>1</cp:revision>
  <dcterms:modified xsi:type="dcterms:W3CDTF">2025-02-21T15:31:36Z</dcterms:modified>
</cp:coreProperties>
</file>