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embeddedFontLst>
    <p:embeddedFont>
      <p:font typeface="Roboto Slab" panose="020B0604020202020204" charset="0"/>
      <p:regular r:id="rId12"/>
      <p:bold r:id="rId13"/>
    </p:embeddedFont>
    <p:embeddedFont>
      <p:font typeface="Roboto Slab ExtraLight" panose="020B0604020202020204" charset="0"/>
      <p:regular r:id="rId14"/>
      <p:bold r:id="rId15"/>
    </p:embeddedFont>
    <p:embeddedFont>
      <p:font typeface="Roboto Slab Light" panose="020B0604020202020204" charset="0"/>
      <p:regular r:id="rId16"/>
      <p:bold r:id="rId17"/>
    </p:embeddedFont>
    <p:embeddedFont>
      <p:font typeface="Roboto Slab Medium" panose="020B0604020202020204" charset="0"/>
      <p:regular r:id="rId18"/>
      <p:bold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5488" autoAdjust="0"/>
  </p:normalViewPr>
  <p:slideViewPr>
    <p:cSldViewPr snapToGrid="0">
      <p:cViewPr varScale="1">
        <p:scale>
          <a:sx n="117" d="100"/>
          <a:sy n="117" d="100"/>
        </p:scale>
        <p:origin x="564"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28465183b6_0_10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28465183b6_0_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В данном наборе слайдов собраны инструкции ко второму эпизоду игры «Стадион Старлайт». Тренерам рекомендуется использовать и корректировать слайды в зависимости от того, в каком формате будут играть учащиеся и каков их уровень подготовки. </a:t>
            </a:r>
            <a:endParaRPr i="1">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328465183b6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328465183b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t>В этой презентации приведен обзор трех конкретных методов, с помощью которых наблюдатели за соблюдением прав человека собирают точную информацию, не подвергая при этом никого опасности, включая себя. </a:t>
            </a:r>
            <a:endParaRPr i="1"/>
          </a:p>
          <a:p>
            <a:pPr marL="0" lvl="0" indent="0" algn="l" rtl="0">
              <a:spcBef>
                <a:spcPts val="1200"/>
              </a:spcBef>
              <a:spcAft>
                <a:spcPts val="0"/>
              </a:spcAft>
              <a:buClr>
                <a:schemeClr val="dk1"/>
              </a:buClr>
              <a:buSzPts val="1100"/>
              <a:buFont typeface="Arial"/>
              <a:buNone/>
            </a:pPr>
            <a:endParaRPr i="1"/>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328465183b6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328465183b6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Вкратце, оценка риска означает снижение опасности путем планирования и принятия соответствующих мер. Мы обсудим эти вопросы в контексте прав человека, однако эти принципы вполне применимы и к повседневным ситуациям.</a:t>
            </a:r>
            <a:endParaRPr i="1">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Можно попросить учащихся рассмотреть ситуацию, которую легко можно представить и оценить. Например, «представьте, вы идете вечером гулять в незнакомом городе, чтобы весело провести время». Спросите, что они сделают, чтобы обезопасить себя, и обратите их внимание на то, что их ответы описывают меры для сокращения угроз, которые они выявили и оценили вероятность их наступления.</a:t>
            </a:r>
            <a:endParaRPr i="1">
              <a:solidFill>
                <a:schemeClr val="dk1"/>
              </a:solidFill>
            </a:endParaRPr>
          </a:p>
          <a:p>
            <a:pPr marL="0" lvl="0" indent="0" algn="l" rtl="0">
              <a:lnSpc>
                <a:spcPct val="115000"/>
              </a:lnSpc>
              <a:spcBef>
                <a:spcPts val="1200"/>
              </a:spcBef>
              <a:spcAft>
                <a:spcPts val="1200"/>
              </a:spcAft>
              <a:buClr>
                <a:schemeClr val="dk1"/>
              </a:buClr>
              <a:buSzPts val="1100"/>
              <a:buFont typeface="Arial"/>
              <a:buNone/>
            </a:pPr>
            <a:endParaRPr i="1">
              <a:solidFill>
                <a:schemeClr val="dk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28465183b6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28465183b6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a:solidFill>
                  <a:schemeClr val="dk1"/>
                </a:solidFill>
              </a:rPr>
              <a:t>Матрица рисков – метод количественной оценки рисков, позволяющий придать им ощутимый характер и упрощающий их восприятие, что помогает направлять ресурсы на самые высокие риски. Хотя в определенной ситуации действительно много чего может произойти, вероятность наступления этих событий разная. Кроме того, ущерб от некоторых событий будет гораздо серьезнее, чем от других. Невозможно составить план на все случаи жизни – матрица помогает обозначить, откуда именно исходит серьезная угроза.</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a:solidFill>
                  <a:schemeClr val="dk1"/>
                </a:solidFill>
              </a:rPr>
              <a:t>В группе можно снова рассмотреть пример из предыдущего слайда и обсудить, как будут выглядеть риски в этой матрице. Можно даже включить несколько нелепых вариантов, чтобы показать, как они будут оценены по шкале вероятности наступления и по шкале серьезности ущерба.</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a:solidFill>
                  <a:schemeClr val="dk1"/>
                </a:solidFill>
              </a:rPr>
              <a:t>Примеры рисков:</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Физические: риск подвергнуться нападению из-за работы;</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Цифровые: риск взлома файлов;</a:t>
            </a:r>
            <a:endParaRPr>
              <a:solidFill>
                <a:schemeClr val="dk1"/>
              </a:solidFill>
            </a:endParaRPr>
          </a:p>
          <a:p>
            <a:pPr marL="457200" lvl="0" indent="-228600" algn="l" rtl="0">
              <a:lnSpc>
                <a:spcPct val="115000"/>
              </a:lnSpc>
              <a:spcBef>
                <a:spcPts val="1200"/>
              </a:spcBef>
              <a:spcAft>
                <a:spcPts val="1200"/>
              </a:spcAft>
              <a:buNone/>
            </a:pPr>
            <a:r>
              <a:rPr lang="en">
                <a:solidFill>
                  <a:schemeClr val="dk1"/>
                </a:solidFill>
              </a:rPr>
              <a:t>-</a:t>
            </a:r>
            <a:r>
              <a:rPr lang="en" sz="700">
                <a:solidFill>
                  <a:schemeClr val="dk1"/>
                </a:solidFill>
              </a:rPr>
              <a:t>       </a:t>
            </a:r>
            <a:r>
              <a:rPr lang="en">
                <a:solidFill>
                  <a:schemeClr val="dk1"/>
                </a:solidFill>
              </a:rPr>
              <a:t>Психологические: риск профессионального выгорания из-за нагрузки. </a:t>
            </a:r>
            <a:endParaRPr>
              <a:solidFill>
                <a:schemeClr val="dk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28465183b6_0_6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28465183b6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a:solidFill>
                  <a:schemeClr val="dk1"/>
                </a:solidFill>
              </a:rPr>
              <a:t>Интервьюирование – один из самых распространенных способов сбора информации правозащитниками. Наличие установленной для этого процедуры позволяет достичь баланса между получением достоверных данных и обеспечением благополучия опрашиваемого лица. Объясните, что PEACE на английском языке составляет аббревиатуру из первых букв слов, описывающих последовательные шаги в эффективном и этичном проведении интервью.</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u="sng">
                <a:solidFill>
                  <a:schemeClr val="dk1"/>
                </a:solidFill>
              </a:rPr>
              <a:t>Планирование и подготовка</a:t>
            </a:r>
            <a:r>
              <a:rPr lang="en">
                <a:solidFill>
                  <a:schemeClr val="dk1"/>
                </a:solidFill>
              </a:rPr>
              <a:t> – постановка четких целей интервью и тщательная подготовка к нему с учетом потребностей интервьюируемого и тех проблем, которые могут возникнуть.</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u="sng">
                <a:solidFill>
                  <a:schemeClr val="dk1"/>
                </a:solidFill>
              </a:rPr>
              <a:t>Установление контакта и разъяснение процедуры</a:t>
            </a:r>
            <a:r>
              <a:rPr lang="en">
                <a:solidFill>
                  <a:schemeClr val="dk1"/>
                </a:solidFill>
              </a:rPr>
              <a:t> означает, что перед тем, как начать задавать вопросы, важно разъяснить опрашиваемому лицу, кто вы, о чем будут вопросы и почему они будут заданы.</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u="sng">
                <a:solidFill>
                  <a:schemeClr val="dk1"/>
                </a:solidFill>
              </a:rPr>
              <a:t>Изложение обстоятельств</a:t>
            </a:r>
            <a:r>
              <a:rPr lang="en">
                <a:solidFill>
                  <a:schemeClr val="dk1"/>
                </a:solidFill>
              </a:rPr>
              <a:t> – то, что большинство людей считают «настоящим» интервью. На этом этапе интервьюер узнает у опрашиваемого лица подробности произошедших событий.</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u="sng">
                <a:solidFill>
                  <a:schemeClr val="dk1"/>
                </a:solidFill>
              </a:rPr>
              <a:t>Завершение</a:t>
            </a:r>
            <a:r>
              <a:rPr lang="en">
                <a:solidFill>
                  <a:schemeClr val="dk1"/>
                </a:solidFill>
              </a:rPr>
              <a:t> интервью должно быть намеренным и продуманным, особенно если (как это часто бывает в правозащитной деятельности) лицо рассказывает о травмирующих событиях.</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u="sng">
                <a:solidFill>
                  <a:schemeClr val="dk1"/>
                </a:solidFill>
              </a:rPr>
              <a:t>Оценка.</a:t>
            </a:r>
            <a:r>
              <a:rPr lang="en">
                <a:solidFill>
                  <a:schemeClr val="dk1"/>
                </a:solidFill>
              </a:rPr>
              <a:t> Умение брать интервью – важный для правозащитников навык, которые необходимо развивать, анализируя, что прошло хорошо, а что можно улучшить.</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a:solidFill>
                  <a:schemeClr val="dk1"/>
                </a:solidFill>
              </a:rPr>
              <a:t>В заключение тренер может отметить, что эта модель не ограничивается лишь самим интервью. Важно учитывать:</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Взаимозависимость всех шагов в модели: если пропустить один из них или выполнить его некачественно, скорее всего пострадает и другой;</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Сотрудничество: это не работа одного человека, интервью по модели PEACE основано на взаимодействии разных специализированных сфер (безопасность, психология, перевод и т.д.);</a:t>
            </a:r>
            <a:endParaRPr>
              <a:solidFill>
                <a:schemeClr val="dk1"/>
              </a:solidFill>
            </a:endParaRPr>
          </a:p>
          <a:p>
            <a:pPr marL="457200" lvl="0" indent="-228600" algn="l" rtl="0">
              <a:lnSpc>
                <a:spcPct val="115000"/>
              </a:lnSpc>
              <a:spcBef>
                <a:spcPts val="1200"/>
              </a:spcBef>
              <a:spcAft>
                <a:spcPts val="120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Наличие стратегии способствует целостному подходу к проведению интервью. </a:t>
            </a:r>
            <a:endParaRPr i="1">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328465183b6_0_6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328465183b6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Этапу установления контакта и разъяснения процедуры уделяют особое внимание, потому что именно в этот момент затрагивается важнейший аспект любого интервью: получение информированного согласия. Если опрашиваемое лицо не даст официальное согласие на участие в интервью, его свидетельства нельзя будет включать в отчет миссии. Получение информированного согласия также помогает соблюсти другие принципы мониторинга соблюдения прав человека. В частности, это поможет укрепить доверие опрашиваемого лица, учесть гендерные факторы, обеспечить точность и правомерность.</a:t>
            </a:r>
            <a:endParaRPr i="1">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 i="1">
                <a:solidFill>
                  <a:schemeClr val="dk1"/>
                </a:solidFill>
              </a:rPr>
              <a:t>Помимо этого, с этической точки зрения, получение информированного согласия помогает проявить уважение к человеческому достоинству опрашиваемого лица – относиться к нему/ней как к человеку, а не просто источнику информации.</a:t>
            </a:r>
            <a:endParaRPr i="1">
              <a:solidFill>
                <a:schemeClr val="dk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28465183b6_0_7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28465183b6_0_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a:solidFill>
                  <a:schemeClr val="dk1"/>
                </a:solidFill>
              </a:rPr>
              <a:t>Кратко объясните, как травма влияет на память:</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Воспоминания обрывочные;</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Воспоминания неполные;</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Воспоминания не всегда содержат те подробности, которые интересуют интервьюера.</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a:solidFill>
                  <a:schemeClr val="dk1"/>
                </a:solidFill>
              </a:rPr>
              <a:t>Поэтому задача интервьюера – помочь человеку вспомнить события. Интервьюеру следует создать для опрашиваемого лица условия, в которых тот сможет в свободной форме рассказать о произошедших событиях, так как их запомнил. Спросите учащихся, какие еще приемы можно использовать в интервью?</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
                <a:solidFill>
                  <a:schemeClr val="dk1"/>
                </a:solidFill>
              </a:rPr>
              <a:t>Могут быть использованы такие приемы:</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Иерархия надежности: начните с открытых нарративных вопросов, затем постепенно переходите к конкретным уточняющим вопросам, смещая акцент к той детали, которую нужно выяснить.</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Спираль тем: начинайте новую тему только после того, как закончили обсуждение предыдущей.</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Оценивайте язык тела: учитывайте невербальную коммуникацию, исходящую от вас и опрашиваемого лица.</a:t>
            </a:r>
            <a:endParaRPr>
              <a:solidFill>
                <a:schemeClr val="dk1"/>
              </a:solidFill>
            </a:endParaRPr>
          </a:p>
          <a:p>
            <a:pPr marL="457200" lvl="0" indent="-228600" algn="l" rtl="0">
              <a:lnSpc>
                <a:spcPct val="115000"/>
              </a:lnSpc>
              <a:spcBef>
                <a:spcPts val="1200"/>
              </a:spcBef>
              <a:spcAft>
                <a:spcPts val="0"/>
              </a:spcAft>
              <a:buClr>
                <a:schemeClr val="dk1"/>
              </a:buClr>
              <a:buSzPts val="1100"/>
              <a:buFont typeface="Arial"/>
              <a:buNone/>
            </a:pPr>
            <a:r>
              <a:rPr lang="en">
                <a:solidFill>
                  <a:schemeClr val="dk1"/>
                </a:solidFill>
              </a:rPr>
              <a:t>-</a:t>
            </a:r>
            <a:r>
              <a:rPr lang="en" sz="700">
                <a:solidFill>
                  <a:schemeClr val="dk1"/>
                </a:solidFill>
              </a:rPr>
              <a:t>       </a:t>
            </a:r>
            <a:r>
              <a:rPr lang="en">
                <a:solidFill>
                  <a:schemeClr val="dk1"/>
                </a:solidFill>
              </a:rPr>
              <a:t>Вопросы о сенсорной информации: вопросы, связанные с восприятием через органы чувств (например, «что Вы видели/слышали/чувствовали тактильно, какой запах/вкус ощущали?») могут помочь опрашиваемому лицу восстановить воспоминание. Важно отметить, что не всегда опрашиваемое лицо сможет ответить на все вопросы о сенсорной информации.</a:t>
            </a:r>
            <a:endParaRPr>
              <a:solidFill>
                <a:schemeClr val="dk1"/>
              </a:solidFill>
            </a:endParaRPr>
          </a:p>
          <a:p>
            <a:pPr marL="457200" lvl="0" indent="-228600" algn="l" rtl="0">
              <a:lnSpc>
                <a:spcPct val="115000"/>
              </a:lnSpc>
              <a:spcBef>
                <a:spcPts val="1200"/>
              </a:spcBef>
              <a:spcAft>
                <a:spcPts val="1200"/>
              </a:spcAft>
              <a:buNone/>
            </a:pPr>
            <a:r>
              <a:rPr lang="en">
                <a:solidFill>
                  <a:schemeClr val="dk1"/>
                </a:solidFill>
              </a:rPr>
              <a:t>-</a:t>
            </a:r>
            <a:r>
              <a:rPr lang="en" sz="700">
                <a:solidFill>
                  <a:schemeClr val="dk1"/>
                </a:solidFill>
              </a:rPr>
              <a:t>       </a:t>
            </a:r>
            <a:r>
              <a:rPr lang="en">
                <a:solidFill>
                  <a:schemeClr val="dk1"/>
                </a:solidFill>
              </a:rPr>
              <a:t>Активное слушание: будьте вовлечены и сосредоточены, сопереживайте. </a:t>
            </a:r>
            <a:endParaRPr i="1">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28465183b6_0_8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328465183b6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i="1">
                <a:solidFill>
                  <a:schemeClr val="dk1"/>
                </a:solidFill>
              </a:rPr>
              <a:t>«Прямое наблюдение – личное наблюдение за событиями и документирование их и сопутствующих им обстоятельств».</a:t>
            </a:r>
            <a:endParaRPr i="1">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 i="1">
                <a:solidFill>
                  <a:schemeClr val="dk1"/>
                </a:solidFill>
              </a:rPr>
              <a:t>Разъясните суть прямого наблюдения и его функции, сравнив с процессом интервью, о котором учащиеся только что узнали, и обсудите достоинства и недостатки каждого из методов. Подчеркните, что прямое наблюдение является наиболее надежным источником информации, однако это один из самых ресурсозатратных методов (а также рискованных) сбора информации, для применения которого необходимо тщательное стратегическое планирование.</a:t>
            </a:r>
            <a:endParaRPr i="1">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328465183b6_0_9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328465183b6_0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
                <a:solidFill>
                  <a:schemeClr val="dk1"/>
                </a:solidFill>
              </a:rPr>
              <a:t>Не существует универсального плана наблюдения – на стратегию и подход влияет множество факторов. Как упоминалось ранее, важно рассматривать эти факторы с позиции оценки рисков, чтобы предусмотреть подходящие меры для сведения к минимуму ущерба от опасных ситуаций. Напомните о матрице рисков из слайда 3 и обратите внимание учащихся на то, что для каждого риска можно определить и применить меры по его снижению.</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
                <a:solidFill>
                  <a:schemeClr val="dk1"/>
                </a:solidFill>
              </a:rPr>
              <a:t>В качестве упражнения предложите учащимся проанализировать список с текущего слайда с факторами, которые важно учесть для прямого наблюдения, и попросите предложить варианты, как они могли бы откорректировать план наблюдения, учитывая их. Для наглядности обсуждения можно разработать конкретный план по наблюдению, учитывая реальные обстоятельства (например, используйте определенную локацию, учитывайте местную политическую ситуацию).</a:t>
            </a:r>
            <a:endParaRPr>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EC842"/>
        </a:solidFill>
        <a:effectLst/>
      </p:bgPr>
    </p:bg>
    <p:spTree>
      <p:nvGrpSpPr>
        <p:cNvPr id="1" name="Shape 53"/>
        <p:cNvGrpSpPr/>
        <p:nvPr/>
      </p:nvGrpSpPr>
      <p:grpSpPr>
        <a:xfrm>
          <a:off x="0" y="0"/>
          <a:ext cx="0" cy="0"/>
          <a:chOff x="0" y="0"/>
          <a:chExt cx="0" cy="0"/>
        </a:xfrm>
      </p:grpSpPr>
      <p:sp>
        <p:nvSpPr>
          <p:cNvPr id="54" name="Google Shape;54;p13"/>
          <p:cNvSpPr txBox="1"/>
          <p:nvPr/>
        </p:nvSpPr>
        <p:spPr>
          <a:xfrm>
            <a:off x="323850" y="1006925"/>
            <a:ext cx="8496300" cy="3265800"/>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1200"/>
              </a:spcBef>
              <a:spcAft>
                <a:spcPts val="0"/>
              </a:spcAft>
              <a:buNone/>
            </a:pPr>
            <a:r>
              <a:rPr lang="en" sz="4400" b="1">
                <a:solidFill>
                  <a:srgbClr val="363D47"/>
                </a:solidFill>
                <a:latin typeface="Roboto Slab"/>
                <a:ea typeface="Roboto Slab"/>
                <a:cs typeface="Roboto Slab"/>
                <a:sym typeface="Roboto Slab"/>
              </a:rPr>
              <a:t>Сбор информации </a:t>
            </a:r>
            <a:endParaRPr sz="4400" b="1">
              <a:solidFill>
                <a:srgbClr val="363D47"/>
              </a:solidFill>
              <a:latin typeface="Roboto Slab"/>
              <a:ea typeface="Roboto Slab"/>
              <a:cs typeface="Roboto Slab"/>
              <a:sym typeface="Roboto Slab"/>
            </a:endParaRPr>
          </a:p>
          <a:p>
            <a:pPr marL="0" lvl="0" indent="0" algn="ctr" rtl="0">
              <a:spcBef>
                <a:spcPts val="1200"/>
              </a:spcBef>
              <a:spcAft>
                <a:spcPts val="0"/>
              </a:spcAft>
              <a:buNone/>
            </a:pPr>
            <a:endParaRPr sz="4000">
              <a:solidFill>
                <a:srgbClr val="363D47"/>
              </a:solidFill>
              <a:latin typeface="Roboto Slab Medium"/>
              <a:ea typeface="Roboto Slab Medium"/>
              <a:cs typeface="Roboto Slab Medium"/>
              <a:sym typeface="Roboto Slab Medium"/>
            </a:endParaRPr>
          </a:p>
          <a:p>
            <a:pPr marL="0" lvl="0" indent="0" algn="ctr" rtl="0">
              <a:lnSpc>
                <a:spcPct val="115000"/>
              </a:lnSpc>
              <a:spcBef>
                <a:spcPts val="1200"/>
              </a:spcBef>
              <a:spcAft>
                <a:spcPts val="1200"/>
              </a:spcAft>
              <a:buClr>
                <a:schemeClr val="dk1"/>
              </a:buClr>
              <a:buSzPts val="1100"/>
              <a:buFont typeface="Arial"/>
              <a:buNone/>
            </a:pPr>
            <a:r>
              <a:rPr lang="en" sz="4100">
                <a:solidFill>
                  <a:srgbClr val="363D47"/>
                </a:solidFill>
                <a:latin typeface="Roboto Slab"/>
                <a:ea typeface="Roboto Slab"/>
                <a:cs typeface="Roboto Slab"/>
                <a:sym typeface="Roboto Slab"/>
              </a:rPr>
              <a:t>Стадион Старлайт</a:t>
            </a:r>
            <a:br>
              <a:rPr lang="en" sz="4100">
                <a:solidFill>
                  <a:srgbClr val="363D47"/>
                </a:solidFill>
                <a:latin typeface="Roboto Slab"/>
                <a:ea typeface="Roboto Slab"/>
                <a:cs typeface="Roboto Slab"/>
                <a:sym typeface="Roboto Slab"/>
              </a:rPr>
            </a:br>
            <a:r>
              <a:rPr lang="en" sz="4100">
                <a:solidFill>
                  <a:srgbClr val="363D47"/>
                </a:solidFill>
                <a:latin typeface="Roboto Slab"/>
                <a:ea typeface="Roboto Slab"/>
                <a:cs typeface="Roboto Slab"/>
                <a:sym typeface="Roboto Slab"/>
              </a:rPr>
              <a:t>Эпизод 2</a:t>
            </a:r>
            <a:endParaRPr sz="4100">
              <a:solidFill>
                <a:srgbClr val="363D47"/>
              </a:solidFill>
              <a:latin typeface="Roboto Slab"/>
              <a:ea typeface="Roboto Slab"/>
              <a:cs typeface="Roboto Slab"/>
              <a:sym typeface="Roboto Slab"/>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EC842"/>
        </a:solidFill>
        <a:effectLst/>
      </p:bgPr>
    </p:bg>
    <p:spTree>
      <p:nvGrpSpPr>
        <p:cNvPr id="1" name="Shape 58"/>
        <p:cNvGrpSpPr/>
        <p:nvPr/>
      </p:nvGrpSpPr>
      <p:grpSpPr>
        <a:xfrm>
          <a:off x="0" y="0"/>
          <a:ext cx="0" cy="0"/>
          <a:chOff x="0" y="0"/>
          <a:chExt cx="0" cy="0"/>
        </a:xfrm>
      </p:grpSpPr>
      <p:sp>
        <p:nvSpPr>
          <p:cNvPr id="59" name="Google Shape;59;p14"/>
          <p:cNvSpPr txBox="1"/>
          <p:nvPr/>
        </p:nvSpPr>
        <p:spPr>
          <a:xfrm>
            <a:off x="1333500" y="1630600"/>
            <a:ext cx="6806100" cy="2118000"/>
          </a:xfrm>
          <a:prstGeom prst="rect">
            <a:avLst/>
          </a:prstGeom>
          <a:noFill/>
          <a:ln>
            <a:noFill/>
          </a:ln>
        </p:spPr>
        <p:txBody>
          <a:bodyPr spcFirstLastPara="1" wrap="square" lIns="91425" tIns="91425" rIns="91425" bIns="91425" anchor="ctr" anchorCtr="0">
            <a:noAutofit/>
          </a:bodyPr>
          <a:lstStyle/>
          <a:p>
            <a:pPr marL="0" lvl="0" indent="0" algn="l" rtl="0">
              <a:lnSpc>
                <a:spcPct val="150000"/>
              </a:lnSpc>
              <a:spcBef>
                <a:spcPts val="0"/>
              </a:spcBef>
              <a:spcAft>
                <a:spcPts val="0"/>
              </a:spcAft>
              <a:buNone/>
            </a:pPr>
            <a:endParaRPr sz="2200">
              <a:solidFill>
                <a:srgbClr val="434343"/>
              </a:solidFill>
              <a:latin typeface="Roboto Slab"/>
              <a:ea typeface="Roboto Slab"/>
              <a:cs typeface="Roboto Slab"/>
              <a:sym typeface="Roboto Slab"/>
            </a:endParaRPr>
          </a:p>
          <a:p>
            <a:pPr marL="457200" lvl="0" indent="-374650" algn="l" rtl="0">
              <a:lnSpc>
                <a:spcPct val="115000"/>
              </a:lnSpc>
              <a:spcBef>
                <a:spcPts val="1200"/>
              </a:spcBef>
              <a:spcAft>
                <a:spcPts val="0"/>
              </a:spcAft>
              <a:buClr>
                <a:srgbClr val="434343"/>
              </a:buClr>
              <a:buSzPts val="2300"/>
              <a:buFont typeface="Roboto Slab"/>
              <a:buChar char="●"/>
            </a:pPr>
            <a:r>
              <a:rPr lang="en" sz="2300">
                <a:solidFill>
                  <a:srgbClr val="434343"/>
                </a:solidFill>
                <a:latin typeface="Roboto Slab"/>
                <a:ea typeface="Roboto Slab"/>
                <a:cs typeface="Roboto Slab"/>
                <a:sym typeface="Roboto Slab"/>
              </a:rPr>
              <a:t>Оценка рисков</a:t>
            </a:r>
            <a:endParaRPr sz="2300">
              <a:solidFill>
                <a:srgbClr val="434343"/>
              </a:solidFill>
              <a:latin typeface="Roboto Slab"/>
              <a:ea typeface="Roboto Slab"/>
              <a:cs typeface="Roboto Slab"/>
              <a:sym typeface="Roboto Slab"/>
            </a:endParaRPr>
          </a:p>
          <a:p>
            <a:pPr marL="457200" lvl="0" indent="-374650" algn="l" rtl="0">
              <a:lnSpc>
                <a:spcPct val="115000"/>
              </a:lnSpc>
              <a:spcBef>
                <a:spcPts val="0"/>
              </a:spcBef>
              <a:spcAft>
                <a:spcPts val="0"/>
              </a:spcAft>
              <a:buClr>
                <a:srgbClr val="434343"/>
              </a:buClr>
              <a:buSzPts val="2300"/>
              <a:buFont typeface="Roboto Slab"/>
              <a:buChar char="●"/>
            </a:pPr>
            <a:r>
              <a:rPr lang="en" sz="2300">
                <a:solidFill>
                  <a:srgbClr val="434343"/>
                </a:solidFill>
                <a:latin typeface="Roboto Slab"/>
                <a:ea typeface="Roboto Slab"/>
                <a:cs typeface="Roboto Slab"/>
                <a:sym typeface="Roboto Slab"/>
              </a:rPr>
              <a:t>Модель интервьюирования PEACE</a:t>
            </a:r>
            <a:endParaRPr sz="2300">
              <a:solidFill>
                <a:srgbClr val="434343"/>
              </a:solidFill>
              <a:latin typeface="Roboto Slab"/>
              <a:ea typeface="Roboto Slab"/>
              <a:cs typeface="Roboto Slab"/>
              <a:sym typeface="Roboto Slab"/>
            </a:endParaRPr>
          </a:p>
          <a:p>
            <a:pPr marL="457200" lvl="0" indent="-374650" algn="l" rtl="0">
              <a:lnSpc>
                <a:spcPct val="115000"/>
              </a:lnSpc>
              <a:spcBef>
                <a:spcPts val="0"/>
              </a:spcBef>
              <a:spcAft>
                <a:spcPts val="0"/>
              </a:spcAft>
              <a:buClr>
                <a:srgbClr val="434343"/>
              </a:buClr>
              <a:buSzPts val="2300"/>
              <a:buFont typeface="Roboto Slab"/>
              <a:buChar char="●"/>
            </a:pPr>
            <a:r>
              <a:rPr lang="en" sz="2300">
                <a:solidFill>
                  <a:srgbClr val="434343"/>
                </a:solidFill>
                <a:latin typeface="Roboto Slab"/>
                <a:ea typeface="Roboto Slab"/>
                <a:cs typeface="Roboto Slab"/>
                <a:sym typeface="Roboto Slab"/>
              </a:rPr>
              <a:t>Рекомендуемая практика прямого наблюдения </a:t>
            </a:r>
            <a:endParaRPr sz="2300">
              <a:solidFill>
                <a:srgbClr val="434343"/>
              </a:solidFill>
              <a:latin typeface="Roboto Slab"/>
              <a:ea typeface="Roboto Slab"/>
              <a:cs typeface="Roboto Slab"/>
              <a:sym typeface="Roboto Slab"/>
            </a:endParaRPr>
          </a:p>
        </p:txBody>
      </p:sp>
      <p:sp>
        <p:nvSpPr>
          <p:cNvPr id="60" name="Google Shape;60;p14"/>
          <p:cNvSpPr txBox="1"/>
          <p:nvPr/>
        </p:nvSpPr>
        <p:spPr>
          <a:xfrm>
            <a:off x="1333500" y="808450"/>
            <a:ext cx="7017000" cy="723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 sz="3500" b="1">
                <a:solidFill>
                  <a:srgbClr val="363D47"/>
                </a:solidFill>
                <a:latin typeface="Roboto Slab"/>
                <a:ea typeface="Roboto Slab"/>
                <a:cs typeface="Roboto Slab"/>
                <a:sym typeface="Roboto Slab"/>
              </a:rPr>
              <a:t>Навыки сбора информации</a:t>
            </a:r>
            <a:endParaRPr sz="3500" b="1">
              <a:solidFill>
                <a:srgbClr val="363D47"/>
              </a:solidFill>
              <a:latin typeface="Roboto Slab"/>
              <a:ea typeface="Roboto Slab"/>
              <a:cs typeface="Roboto Slab"/>
              <a:sym typeface="Roboto Slab"/>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64"/>
        <p:cNvGrpSpPr/>
        <p:nvPr/>
      </p:nvGrpSpPr>
      <p:grpSpPr>
        <a:xfrm>
          <a:off x="0" y="0"/>
          <a:ext cx="0" cy="0"/>
          <a:chOff x="0" y="0"/>
          <a:chExt cx="0" cy="0"/>
        </a:xfrm>
      </p:grpSpPr>
      <p:sp>
        <p:nvSpPr>
          <p:cNvPr id="65" name="Google Shape;65;p15"/>
          <p:cNvSpPr txBox="1"/>
          <p:nvPr/>
        </p:nvSpPr>
        <p:spPr>
          <a:xfrm>
            <a:off x="1159300" y="1903350"/>
            <a:ext cx="6662100" cy="2118000"/>
          </a:xfrm>
          <a:prstGeom prst="rect">
            <a:avLst/>
          </a:prstGeom>
          <a:noFill/>
          <a:ln>
            <a:noFill/>
          </a:ln>
        </p:spPr>
        <p:txBody>
          <a:bodyPr spcFirstLastPara="1" wrap="square" lIns="91425" tIns="91425" rIns="91425" bIns="91425" anchor="ctr" anchorCtr="0">
            <a:noAutofit/>
          </a:bodyPr>
          <a:lstStyle/>
          <a:p>
            <a:pPr marL="457200" lvl="0" indent="-374650" algn="l" rtl="0">
              <a:lnSpc>
                <a:spcPct val="150000"/>
              </a:lnSpc>
              <a:spcBef>
                <a:spcPts val="0"/>
              </a:spcBef>
              <a:spcAft>
                <a:spcPts val="0"/>
              </a:spcAft>
              <a:buClr>
                <a:srgbClr val="FEC842"/>
              </a:buClr>
              <a:buSzPts val="2300"/>
              <a:buFont typeface="Roboto Slab"/>
              <a:buChar char="●"/>
            </a:pPr>
            <a:r>
              <a:rPr lang="en" sz="2300">
                <a:solidFill>
                  <a:srgbClr val="FEC842"/>
                </a:solidFill>
                <a:latin typeface="Roboto Slab"/>
                <a:ea typeface="Roboto Slab"/>
                <a:cs typeface="Roboto Slab"/>
                <a:sym typeface="Roboto Slab"/>
              </a:rPr>
              <a:t>Выявить возможные угрозы</a:t>
            </a:r>
            <a:endParaRPr sz="2300">
              <a:solidFill>
                <a:srgbClr val="FEC842"/>
              </a:solidFill>
              <a:latin typeface="Roboto Slab"/>
              <a:ea typeface="Roboto Slab"/>
              <a:cs typeface="Roboto Slab"/>
              <a:sym typeface="Roboto Slab"/>
            </a:endParaRPr>
          </a:p>
          <a:p>
            <a:pPr marL="457200" lvl="0" indent="-374650" algn="l" rtl="0">
              <a:lnSpc>
                <a:spcPct val="150000"/>
              </a:lnSpc>
              <a:spcBef>
                <a:spcPts val="0"/>
              </a:spcBef>
              <a:spcAft>
                <a:spcPts val="0"/>
              </a:spcAft>
              <a:buClr>
                <a:srgbClr val="FEC842"/>
              </a:buClr>
              <a:buSzPts val="2300"/>
              <a:buFont typeface="Roboto Slab"/>
              <a:buChar char="●"/>
            </a:pPr>
            <a:r>
              <a:rPr lang="en" sz="2300">
                <a:solidFill>
                  <a:srgbClr val="FEC842"/>
                </a:solidFill>
                <a:latin typeface="Roboto Slab"/>
                <a:ea typeface="Roboto Slab"/>
                <a:cs typeface="Roboto Slab"/>
                <a:sym typeface="Roboto Slab"/>
              </a:rPr>
              <a:t>Оценить вероятность их наступления</a:t>
            </a:r>
            <a:endParaRPr sz="2300">
              <a:solidFill>
                <a:srgbClr val="FEC842"/>
              </a:solidFill>
              <a:latin typeface="Roboto Slab"/>
              <a:ea typeface="Roboto Slab"/>
              <a:cs typeface="Roboto Slab"/>
              <a:sym typeface="Roboto Slab"/>
            </a:endParaRPr>
          </a:p>
          <a:p>
            <a:pPr marL="457200" lvl="0" indent="-374650" algn="l" rtl="0">
              <a:lnSpc>
                <a:spcPct val="150000"/>
              </a:lnSpc>
              <a:spcBef>
                <a:spcPts val="0"/>
              </a:spcBef>
              <a:spcAft>
                <a:spcPts val="0"/>
              </a:spcAft>
              <a:buClr>
                <a:srgbClr val="FEC842"/>
              </a:buClr>
              <a:buSzPts val="2300"/>
              <a:buFont typeface="Roboto Slab"/>
              <a:buChar char="●"/>
            </a:pPr>
            <a:r>
              <a:rPr lang="en" sz="2300">
                <a:solidFill>
                  <a:srgbClr val="FEC842"/>
                </a:solidFill>
                <a:latin typeface="Roboto Slab"/>
                <a:ea typeface="Roboto Slab"/>
                <a:cs typeface="Roboto Slab"/>
                <a:sym typeface="Roboto Slab"/>
              </a:rPr>
              <a:t>Спланировать способы сведения к минимуму ущерба от них</a:t>
            </a:r>
            <a:endParaRPr sz="2300">
              <a:solidFill>
                <a:srgbClr val="FEC842"/>
              </a:solidFill>
              <a:latin typeface="Roboto Slab"/>
              <a:ea typeface="Roboto Slab"/>
              <a:cs typeface="Roboto Slab"/>
              <a:sym typeface="Roboto Slab"/>
            </a:endParaRPr>
          </a:p>
        </p:txBody>
      </p:sp>
      <p:sp>
        <p:nvSpPr>
          <p:cNvPr id="66" name="Google Shape;66;p15"/>
          <p:cNvSpPr txBox="1"/>
          <p:nvPr/>
        </p:nvSpPr>
        <p:spPr>
          <a:xfrm>
            <a:off x="1066775" y="821650"/>
            <a:ext cx="7674600" cy="708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400" b="1">
                <a:solidFill>
                  <a:srgbClr val="FEC842"/>
                </a:solidFill>
                <a:latin typeface="Roboto Slab"/>
                <a:ea typeface="Roboto Slab"/>
                <a:cs typeface="Roboto Slab"/>
                <a:sym typeface="Roboto Slab"/>
              </a:rPr>
              <a:t>Содержание слайда</a:t>
            </a:r>
            <a:endParaRPr sz="5800" b="1">
              <a:solidFill>
                <a:srgbClr val="FEC842"/>
              </a:solidFill>
              <a:latin typeface="Roboto Slab"/>
              <a:ea typeface="Roboto Slab"/>
              <a:cs typeface="Roboto Slab"/>
              <a:sym typeface="Roboto Slab"/>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70"/>
        <p:cNvGrpSpPr/>
        <p:nvPr/>
      </p:nvGrpSpPr>
      <p:grpSpPr>
        <a:xfrm>
          <a:off x="0" y="0"/>
          <a:ext cx="0" cy="0"/>
          <a:chOff x="0" y="0"/>
          <a:chExt cx="0" cy="0"/>
        </a:xfrm>
      </p:grpSpPr>
      <p:sp>
        <p:nvSpPr>
          <p:cNvPr id="71" name="Google Shape;71;p16"/>
          <p:cNvSpPr txBox="1"/>
          <p:nvPr/>
        </p:nvSpPr>
        <p:spPr>
          <a:xfrm>
            <a:off x="4572000" y="1645900"/>
            <a:ext cx="4030500" cy="2439900"/>
          </a:xfrm>
          <a:prstGeom prst="rect">
            <a:avLst/>
          </a:prstGeom>
          <a:noFill/>
          <a:ln>
            <a:noFill/>
          </a:ln>
        </p:spPr>
        <p:txBody>
          <a:bodyPr spcFirstLastPara="1" wrap="square" lIns="91425" tIns="91425" rIns="91425" bIns="91425" anchor="ctr" anchorCtr="0">
            <a:noAutofit/>
          </a:bodyPr>
          <a:lstStyle/>
          <a:p>
            <a:pPr marL="0" lvl="0" indent="0" algn="l" rtl="0">
              <a:lnSpc>
                <a:spcPct val="150000"/>
              </a:lnSpc>
              <a:spcBef>
                <a:spcPts val="0"/>
              </a:spcBef>
              <a:spcAft>
                <a:spcPts val="0"/>
              </a:spcAft>
              <a:buNone/>
            </a:pPr>
            <a:r>
              <a:rPr lang="en" sz="2000">
                <a:solidFill>
                  <a:srgbClr val="FEC842"/>
                </a:solidFill>
                <a:latin typeface="Roboto Slab"/>
                <a:ea typeface="Roboto Slab"/>
                <a:cs typeface="Roboto Slab"/>
                <a:sym typeface="Roboto Slab"/>
              </a:rPr>
              <a:t>Модель, позволяющая сопоставить вероятность наступления риска с негативными последствиями в случае его наступления</a:t>
            </a:r>
            <a:endParaRPr sz="2000">
              <a:solidFill>
                <a:srgbClr val="FEC842"/>
              </a:solidFill>
              <a:latin typeface="Roboto Slab"/>
              <a:ea typeface="Roboto Slab"/>
              <a:cs typeface="Roboto Slab"/>
              <a:sym typeface="Roboto Slab"/>
            </a:endParaRPr>
          </a:p>
        </p:txBody>
      </p:sp>
      <p:sp>
        <p:nvSpPr>
          <p:cNvPr id="72" name="Google Shape;72;p16"/>
          <p:cNvSpPr txBox="1"/>
          <p:nvPr/>
        </p:nvSpPr>
        <p:spPr>
          <a:xfrm>
            <a:off x="1219175" y="403900"/>
            <a:ext cx="7081200" cy="723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 sz="3500" b="1">
                <a:solidFill>
                  <a:srgbClr val="FEC842"/>
                </a:solidFill>
                <a:latin typeface="Roboto Slab"/>
                <a:ea typeface="Roboto Slab"/>
                <a:cs typeface="Roboto Slab"/>
                <a:sym typeface="Roboto Slab"/>
              </a:rPr>
              <a:t>Оценка рисков – Матрица</a:t>
            </a:r>
            <a:endParaRPr sz="3500" b="1">
              <a:solidFill>
                <a:srgbClr val="FEC842"/>
              </a:solidFill>
              <a:latin typeface="Roboto Slab"/>
              <a:ea typeface="Roboto Slab"/>
              <a:cs typeface="Roboto Slab"/>
              <a:sym typeface="Roboto Slab"/>
            </a:endParaRPr>
          </a:p>
        </p:txBody>
      </p:sp>
      <p:pic>
        <p:nvPicPr>
          <p:cNvPr id="73" name="Google Shape;73;p16"/>
          <p:cNvPicPr preferRelativeResize="0"/>
          <p:nvPr/>
        </p:nvPicPr>
        <p:blipFill>
          <a:blip r:embed="rId3">
            <a:alphaModFix/>
          </a:blip>
          <a:stretch>
            <a:fillRect/>
          </a:stretch>
        </p:blipFill>
        <p:spPr>
          <a:xfrm>
            <a:off x="923100" y="1269175"/>
            <a:ext cx="3284401" cy="32944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77"/>
        <p:cNvGrpSpPr/>
        <p:nvPr/>
      </p:nvGrpSpPr>
      <p:grpSpPr>
        <a:xfrm>
          <a:off x="0" y="0"/>
          <a:ext cx="0" cy="0"/>
          <a:chOff x="0" y="0"/>
          <a:chExt cx="0" cy="0"/>
        </a:xfrm>
      </p:grpSpPr>
      <p:sp>
        <p:nvSpPr>
          <p:cNvPr id="78" name="Google Shape;78;p17"/>
          <p:cNvSpPr txBox="1"/>
          <p:nvPr/>
        </p:nvSpPr>
        <p:spPr>
          <a:xfrm>
            <a:off x="1071700" y="832950"/>
            <a:ext cx="7271400" cy="32517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Clr>
                <a:schemeClr val="dk1"/>
              </a:buClr>
              <a:buSzPts val="1100"/>
              <a:buFont typeface="Arial"/>
              <a:buNone/>
            </a:pPr>
            <a:r>
              <a:rPr lang="en" sz="3000" b="1">
                <a:solidFill>
                  <a:srgbClr val="FEC842"/>
                </a:solidFill>
                <a:latin typeface="Roboto Slab"/>
                <a:ea typeface="Roboto Slab"/>
                <a:cs typeface="Roboto Slab"/>
                <a:sym typeface="Roboto Slab"/>
              </a:rPr>
              <a:t>Модель интервьюирования PEACE</a:t>
            </a:r>
            <a:endParaRPr sz="3000" b="1">
              <a:solidFill>
                <a:srgbClr val="FEC842"/>
              </a:solidFill>
              <a:latin typeface="Roboto Slab"/>
              <a:ea typeface="Roboto Slab"/>
              <a:cs typeface="Roboto Slab"/>
              <a:sym typeface="Roboto Slab"/>
            </a:endParaRPr>
          </a:p>
          <a:p>
            <a:pPr marL="457200" lvl="0" indent="-228600" algn="l" rtl="0">
              <a:lnSpc>
                <a:spcPct val="115000"/>
              </a:lnSpc>
              <a:spcBef>
                <a:spcPts val="1200"/>
              </a:spcBef>
              <a:spcAft>
                <a:spcPts val="0"/>
              </a:spcAft>
              <a:buClr>
                <a:schemeClr val="dk1"/>
              </a:buClr>
              <a:buSzPts val="1100"/>
              <a:buFont typeface="Arial"/>
              <a:buNone/>
            </a:pPr>
            <a:r>
              <a:rPr lang="en" sz="1700">
                <a:solidFill>
                  <a:srgbClr val="FEC842"/>
                </a:solidFill>
                <a:latin typeface="Roboto Slab"/>
                <a:ea typeface="Roboto Slab"/>
                <a:cs typeface="Roboto Slab"/>
                <a:sym typeface="Roboto Slab"/>
              </a:rPr>
              <a:t>-</a:t>
            </a:r>
            <a:r>
              <a:rPr lang="en" sz="1300">
                <a:solidFill>
                  <a:srgbClr val="FEC842"/>
                </a:solidFill>
                <a:latin typeface="Roboto Slab"/>
                <a:ea typeface="Roboto Slab"/>
                <a:cs typeface="Roboto Slab"/>
                <a:sym typeface="Roboto Slab"/>
              </a:rPr>
              <a:t>       </a:t>
            </a:r>
            <a:r>
              <a:rPr lang="en" sz="1700">
                <a:solidFill>
                  <a:srgbClr val="FEC842"/>
                </a:solidFill>
                <a:latin typeface="Roboto Slab"/>
                <a:ea typeface="Roboto Slab"/>
                <a:cs typeface="Roboto Slab"/>
                <a:sym typeface="Roboto Slab"/>
              </a:rPr>
              <a:t>P (Plan and Prepare): Планирование и подготовка</a:t>
            </a:r>
            <a:endParaRPr sz="1700">
              <a:solidFill>
                <a:srgbClr val="FEC842"/>
              </a:solidFill>
              <a:latin typeface="Roboto Slab"/>
              <a:ea typeface="Roboto Slab"/>
              <a:cs typeface="Roboto Slab"/>
              <a:sym typeface="Roboto Slab"/>
            </a:endParaRPr>
          </a:p>
          <a:p>
            <a:pPr marL="457200" lvl="0" indent="-228600" algn="l" rtl="0">
              <a:lnSpc>
                <a:spcPct val="115000"/>
              </a:lnSpc>
              <a:spcBef>
                <a:spcPts val="1200"/>
              </a:spcBef>
              <a:spcAft>
                <a:spcPts val="0"/>
              </a:spcAft>
              <a:buClr>
                <a:schemeClr val="dk1"/>
              </a:buClr>
              <a:buSzPts val="1100"/>
              <a:buFont typeface="Arial"/>
              <a:buNone/>
            </a:pPr>
            <a:r>
              <a:rPr lang="en" sz="1700">
                <a:solidFill>
                  <a:srgbClr val="FEC842"/>
                </a:solidFill>
                <a:latin typeface="Roboto Slab"/>
                <a:ea typeface="Roboto Slab"/>
                <a:cs typeface="Roboto Slab"/>
                <a:sym typeface="Roboto Slab"/>
              </a:rPr>
              <a:t>-</a:t>
            </a:r>
            <a:r>
              <a:rPr lang="en" sz="1300">
                <a:solidFill>
                  <a:srgbClr val="FEC842"/>
                </a:solidFill>
                <a:latin typeface="Roboto Slab"/>
                <a:ea typeface="Roboto Slab"/>
                <a:cs typeface="Roboto Slab"/>
                <a:sym typeface="Roboto Slab"/>
              </a:rPr>
              <a:t>       </a:t>
            </a:r>
            <a:r>
              <a:rPr lang="en" sz="1700">
                <a:solidFill>
                  <a:srgbClr val="FEC842"/>
                </a:solidFill>
                <a:latin typeface="Roboto Slab"/>
                <a:ea typeface="Roboto Slab"/>
                <a:cs typeface="Roboto Slab"/>
                <a:sym typeface="Roboto Slab"/>
              </a:rPr>
              <a:t>E (Engage and Explain): Установление контакта и разъяснение процедуры</a:t>
            </a:r>
            <a:endParaRPr sz="1700">
              <a:solidFill>
                <a:srgbClr val="FEC842"/>
              </a:solidFill>
              <a:latin typeface="Roboto Slab"/>
              <a:ea typeface="Roboto Slab"/>
              <a:cs typeface="Roboto Slab"/>
              <a:sym typeface="Roboto Slab"/>
            </a:endParaRPr>
          </a:p>
          <a:p>
            <a:pPr marL="457200" lvl="0" indent="-228600" algn="l" rtl="0">
              <a:lnSpc>
                <a:spcPct val="115000"/>
              </a:lnSpc>
              <a:spcBef>
                <a:spcPts val="1200"/>
              </a:spcBef>
              <a:spcAft>
                <a:spcPts val="0"/>
              </a:spcAft>
              <a:buClr>
                <a:schemeClr val="dk1"/>
              </a:buClr>
              <a:buSzPts val="1100"/>
              <a:buFont typeface="Arial"/>
              <a:buNone/>
            </a:pPr>
            <a:r>
              <a:rPr lang="en" sz="1700">
                <a:solidFill>
                  <a:srgbClr val="FEC842"/>
                </a:solidFill>
                <a:latin typeface="Roboto Slab"/>
                <a:ea typeface="Roboto Slab"/>
                <a:cs typeface="Roboto Slab"/>
                <a:sym typeface="Roboto Slab"/>
              </a:rPr>
              <a:t>-</a:t>
            </a:r>
            <a:r>
              <a:rPr lang="en" sz="1300">
                <a:solidFill>
                  <a:srgbClr val="FEC842"/>
                </a:solidFill>
                <a:latin typeface="Roboto Slab"/>
                <a:ea typeface="Roboto Slab"/>
                <a:cs typeface="Roboto Slab"/>
                <a:sym typeface="Roboto Slab"/>
              </a:rPr>
              <a:t>       </a:t>
            </a:r>
            <a:r>
              <a:rPr lang="en" sz="1700">
                <a:solidFill>
                  <a:srgbClr val="FEC842"/>
                </a:solidFill>
                <a:latin typeface="Roboto Slab"/>
                <a:ea typeface="Roboto Slab"/>
                <a:cs typeface="Roboto Slab"/>
                <a:sym typeface="Roboto Slab"/>
              </a:rPr>
              <a:t>A (Account): Изложение обстоятельств</a:t>
            </a:r>
            <a:endParaRPr sz="1700">
              <a:solidFill>
                <a:srgbClr val="FEC842"/>
              </a:solidFill>
              <a:latin typeface="Roboto Slab"/>
              <a:ea typeface="Roboto Slab"/>
              <a:cs typeface="Roboto Slab"/>
              <a:sym typeface="Roboto Slab"/>
            </a:endParaRPr>
          </a:p>
          <a:p>
            <a:pPr marL="457200" lvl="0" indent="-228600" algn="l" rtl="0">
              <a:lnSpc>
                <a:spcPct val="115000"/>
              </a:lnSpc>
              <a:spcBef>
                <a:spcPts val="1200"/>
              </a:spcBef>
              <a:spcAft>
                <a:spcPts val="0"/>
              </a:spcAft>
              <a:buClr>
                <a:schemeClr val="dk1"/>
              </a:buClr>
              <a:buSzPts val="1100"/>
              <a:buFont typeface="Arial"/>
              <a:buNone/>
            </a:pPr>
            <a:r>
              <a:rPr lang="en" sz="1700">
                <a:solidFill>
                  <a:srgbClr val="FEC842"/>
                </a:solidFill>
                <a:latin typeface="Roboto Slab"/>
                <a:ea typeface="Roboto Slab"/>
                <a:cs typeface="Roboto Slab"/>
                <a:sym typeface="Roboto Slab"/>
              </a:rPr>
              <a:t>-</a:t>
            </a:r>
            <a:r>
              <a:rPr lang="en" sz="1300">
                <a:solidFill>
                  <a:srgbClr val="FEC842"/>
                </a:solidFill>
                <a:latin typeface="Roboto Slab"/>
                <a:ea typeface="Roboto Slab"/>
                <a:cs typeface="Roboto Slab"/>
                <a:sym typeface="Roboto Slab"/>
              </a:rPr>
              <a:t>       </a:t>
            </a:r>
            <a:r>
              <a:rPr lang="en" sz="1700">
                <a:solidFill>
                  <a:srgbClr val="FEC842"/>
                </a:solidFill>
                <a:latin typeface="Roboto Slab"/>
                <a:ea typeface="Roboto Slab"/>
                <a:cs typeface="Roboto Slab"/>
                <a:sym typeface="Roboto Slab"/>
              </a:rPr>
              <a:t>C (Closure): Завершение</a:t>
            </a:r>
            <a:endParaRPr sz="1700">
              <a:solidFill>
                <a:srgbClr val="FEC842"/>
              </a:solidFill>
              <a:latin typeface="Roboto Slab"/>
              <a:ea typeface="Roboto Slab"/>
              <a:cs typeface="Roboto Slab"/>
              <a:sym typeface="Roboto Slab"/>
            </a:endParaRPr>
          </a:p>
          <a:p>
            <a:pPr marL="457200" lvl="0" indent="-228600" algn="l" rtl="0">
              <a:lnSpc>
                <a:spcPct val="115000"/>
              </a:lnSpc>
              <a:spcBef>
                <a:spcPts val="1200"/>
              </a:spcBef>
              <a:spcAft>
                <a:spcPts val="1200"/>
              </a:spcAft>
              <a:buNone/>
            </a:pPr>
            <a:r>
              <a:rPr lang="en" sz="1700">
                <a:solidFill>
                  <a:srgbClr val="FEC842"/>
                </a:solidFill>
                <a:latin typeface="Roboto Slab"/>
                <a:ea typeface="Roboto Slab"/>
                <a:cs typeface="Roboto Slab"/>
                <a:sym typeface="Roboto Slab"/>
              </a:rPr>
              <a:t>-</a:t>
            </a:r>
            <a:r>
              <a:rPr lang="en" sz="1300">
                <a:solidFill>
                  <a:srgbClr val="FEC842"/>
                </a:solidFill>
                <a:latin typeface="Roboto Slab"/>
                <a:ea typeface="Roboto Slab"/>
                <a:cs typeface="Roboto Slab"/>
                <a:sym typeface="Roboto Slab"/>
              </a:rPr>
              <a:t>       </a:t>
            </a:r>
            <a:r>
              <a:rPr lang="en" sz="1700">
                <a:solidFill>
                  <a:srgbClr val="FEC842"/>
                </a:solidFill>
                <a:latin typeface="Roboto Slab"/>
                <a:ea typeface="Roboto Slab"/>
                <a:cs typeface="Roboto Slab"/>
                <a:sym typeface="Roboto Slab"/>
              </a:rPr>
              <a:t>E (Evaluation): Оценка интервью</a:t>
            </a:r>
            <a:endParaRPr sz="4100" b="1">
              <a:solidFill>
                <a:srgbClr val="FEC842"/>
              </a:solidFill>
              <a:latin typeface="Roboto Slab"/>
              <a:ea typeface="Roboto Slab"/>
              <a:cs typeface="Roboto Slab"/>
              <a:sym typeface="Roboto Slab"/>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82"/>
        <p:cNvGrpSpPr/>
        <p:nvPr/>
      </p:nvGrpSpPr>
      <p:grpSpPr>
        <a:xfrm>
          <a:off x="0" y="0"/>
          <a:ext cx="0" cy="0"/>
          <a:chOff x="0" y="0"/>
          <a:chExt cx="0" cy="0"/>
        </a:xfrm>
      </p:grpSpPr>
      <p:sp>
        <p:nvSpPr>
          <p:cNvPr id="83" name="Google Shape;83;p18"/>
          <p:cNvSpPr txBox="1"/>
          <p:nvPr/>
        </p:nvSpPr>
        <p:spPr>
          <a:xfrm>
            <a:off x="590075" y="420675"/>
            <a:ext cx="8373300" cy="892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300" b="1">
                <a:solidFill>
                  <a:srgbClr val="FEC842"/>
                </a:solidFill>
                <a:latin typeface="Roboto Slab"/>
                <a:ea typeface="Roboto Slab"/>
                <a:cs typeface="Roboto Slab"/>
                <a:sym typeface="Roboto Slab"/>
              </a:rPr>
              <a:t>Модель интервьюирования PEACE – важность установления контакта и разъяснения процедуры</a:t>
            </a:r>
            <a:endParaRPr sz="2500">
              <a:solidFill>
                <a:srgbClr val="FEC842"/>
              </a:solidFill>
              <a:latin typeface="Roboto Slab"/>
              <a:ea typeface="Roboto Slab"/>
              <a:cs typeface="Roboto Slab"/>
              <a:sym typeface="Roboto Slab"/>
            </a:endParaRPr>
          </a:p>
        </p:txBody>
      </p:sp>
      <p:sp>
        <p:nvSpPr>
          <p:cNvPr id="84" name="Google Shape;84;p18"/>
          <p:cNvSpPr txBox="1"/>
          <p:nvPr/>
        </p:nvSpPr>
        <p:spPr>
          <a:xfrm>
            <a:off x="590075" y="1313475"/>
            <a:ext cx="7996800" cy="1149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 sz="1900">
                <a:solidFill>
                  <a:srgbClr val="FEC842"/>
                </a:solidFill>
                <a:latin typeface="Roboto Slab ExtraLight"/>
                <a:ea typeface="Roboto Slab ExtraLight"/>
                <a:cs typeface="Roboto Slab ExtraLight"/>
                <a:sym typeface="Roboto Slab ExtraLight"/>
              </a:rPr>
              <a:t>Шаг установления контакта и разъяснения процедуры крайне важен для формирования доверительных отношений, необходимых для проведения этичного интервью. Для этого:</a:t>
            </a:r>
            <a:endParaRPr sz="1900">
              <a:solidFill>
                <a:srgbClr val="FEC842"/>
              </a:solidFill>
              <a:latin typeface="Roboto Slab ExtraLight"/>
              <a:ea typeface="Roboto Slab ExtraLight"/>
              <a:cs typeface="Roboto Slab ExtraLight"/>
              <a:sym typeface="Roboto Slab ExtraLight"/>
            </a:endParaRPr>
          </a:p>
        </p:txBody>
      </p:sp>
      <p:sp>
        <p:nvSpPr>
          <p:cNvPr id="85" name="Google Shape;85;p18"/>
          <p:cNvSpPr txBox="1"/>
          <p:nvPr/>
        </p:nvSpPr>
        <p:spPr>
          <a:xfrm>
            <a:off x="1038450" y="2571750"/>
            <a:ext cx="7067100" cy="2055000"/>
          </a:xfrm>
          <a:prstGeom prst="rect">
            <a:avLst/>
          </a:prstGeom>
          <a:noFill/>
          <a:ln>
            <a:noFill/>
          </a:ln>
        </p:spPr>
        <p:txBody>
          <a:bodyPr spcFirstLastPara="1" wrap="square" lIns="91425" tIns="91425" rIns="91425" bIns="91425" anchor="t" anchorCtr="0">
            <a:spAutoFit/>
          </a:bodyPr>
          <a:lstStyle/>
          <a:p>
            <a:pPr marL="457200" lvl="0" indent="-342900" algn="l" rtl="0">
              <a:lnSpc>
                <a:spcPct val="115000"/>
              </a:lnSpc>
              <a:spcBef>
                <a:spcPts val="1200"/>
              </a:spcBef>
              <a:spcAft>
                <a:spcPts val="0"/>
              </a:spcAft>
              <a:buClr>
                <a:srgbClr val="FEC842"/>
              </a:buClr>
              <a:buSzPts val="1800"/>
              <a:buFont typeface="Roboto Slab"/>
              <a:buChar char="●"/>
            </a:pPr>
            <a:r>
              <a:rPr lang="en" sz="1800">
                <a:solidFill>
                  <a:srgbClr val="FEC842"/>
                </a:solidFill>
                <a:latin typeface="Roboto Slab"/>
                <a:ea typeface="Roboto Slab"/>
                <a:cs typeface="Roboto Slab"/>
                <a:sym typeface="Roboto Slab"/>
              </a:rPr>
              <a:t>До начала интервью обязательно получите от опрашиваемого лица информированное согласие на его проведение</a:t>
            </a:r>
            <a:endParaRPr sz="1800">
              <a:solidFill>
                <a:srgbClr val="FEC842"/>
              </a:solidFill>
              <a:latin typeface="Roboto Slab"/>
              <a:ea typeface="Roboto Slab"/>
              <a:cs typeface="Roboto Slab"/>
              <a:sym typeface="Roboto Slab"/>
            </a:endParaRPr>
          </a:p>
          <a:p>
            <a:pPr marL="457200" lvl="0" indent="-342900" algn="l" rtl="0">
              <a:lnSpc>
                <a:spcPct val="115000"/>
              </a:lnSpc>
              <a:spcBef>
                <a:spcPts val="0"/>
              </a:spcBef>
              <a:spcAft>
                <a:spcPts val="0"/>
              </a:spcAft>
              <a:buClr>
                <a:srgbClr val="FEC842"/>
              </a:buClr>
              <a:buSzPts val="1800"/>
              <a:buFont typeface="Roboto Slab"/>
              <a:buChar char="●"/>
            </a:pPr>
            <a:r>
              <a:rPr lang="en" sz="1800">
                <a:solidFill>
                  <a:srgbClr val="FEC842"/>
                </a:solidFill>
                <a:latin typeface="Roboto Slab"/>
                <a:ea typeface="Roboto Slab"/>
                <a:cs typeface="Roboto Slab"/>
                <a:sym typeface="Roboto Slab"/>
              </a:rPr>
              <a:t>Убедитесь, что все Ваши утверждения точны и достоверны</a:t>
            </a:r>
            <a:endParaRPr sz="1800">
              <a:solidFill>
                <a:srgbClr val="FEC842"/>
              </a:solidFill>
              <a:latin typeface="Roboto Slab"/>
              <a:ea typeface="Roboto Slab"/>
              <a:cs typeface="Roboto Slab"/>
              <a:sym typeface="Roboto Slab"/>
            </a:endParaRPr>
          </a:p>
          <a:p>
            <a:pPr marL="457200" lvl="0" indent="-342900" algn="l" rtl="0">
              <a:lnSpc>
                <a:spcPct val="115000"/>
              </a:lnSpc>
              <a:spcBef>
                <a:spcPts val="0"/>
              </a:spcBef>
              <a:spcAft>
                <a:spcPts val="0"/>
              </a:spcAft>
              <a:buClr>
                <a:srgbClr val="FEC842"/>
              </a:buClr>
              <a:buSzPts val="1800"/>
              <a:buFont typeface="Roboto Slab"/>
              <a:buChar char="●"/>
            </a:pPr>
            <a:r>
              <a:rPr lang="en" sz="1800">
                <a:solidFill>
                  <a:srgbClr val="FEC842"/>
                </a:solidFill>
                <a:latin typeface="Roboto Slab"/>
                <a:ea typeface="Roboto Slab"/>
                <a:cs typeface="Roboto Slab"/>
                <a:sym typeface="Roboto Slab"/>
              </a:rPr>
              <a:t>Соблюдайте принцип «Не навреди».</a:t>
            </a:r>
            <a:endParaRPr sz="1800">
              <a:solidFill>
                <a:srgbClr val="FEC842"/>
              </a:solidFill>
              <a:latin typeface="Roboto Slab"/>
              <a:ea typeface="Roboto Slab"/>
              <a:cs typeface="Roboto Slab"/>
              <a:sym typeface="Roboto Slab"/>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89"/>
        <p:cNvGrpSpPr/>
        <p:nvPr/>
      </p:nvGrpSpPr>
      <p:grpSpPr>
        <a:xfrm>
          <a:off x="0" y="0"/>
          <a:ext cx="0" cy="0"/>
          <a:chOff x="0" y="0"/>
          <a:chExt cx="0" cy="0"/>
        </a:xfrm>
      </p:grpSpPr>
      <p:sp>
        <p:nvSpPr>
          <p:cNvPr id="90" name="Google Shape;90;p19"/>
          <p:cNvSpPr txBox="1"/>
          <p:nvPr/>
        </p:nvSpPr>
        <p:spPr>
          <a:xfrm>
            <a:off x="1391400" y="444925"/>
            <a:ext cx="6361200" cy="985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600" b="1">
                <a:solidFill>
                  <a:srgbClr val="FEC842"/>
                </a:solidFill>
                <a:latin typeface="Roboto Slab"/>
                <a:ea typeface="Roboto Slab"/>
                <a:cs typeface="Roboto Slab"/>
                <a:sym typeface="Roboto Slab"/>
              </a:rPr>
              <a:t>Модель интервьюирования PEACE – Изложение обстоятельств </a:t>
            </a:r>
            <a:endParaRPr sz="2900">
              <a:solidFill>
                <a:srgbClr val="FEC842"/>
              </a:solidFill>
              <a:latin typeface="Roboto Slab"/>
              <a:ea typeface="Roboto Slab"/>
              <a:cs typeface="Roboto Slab"/>
              <a:sym typeface="Roboto Slab"/>
            </a:endParaRPr>
          </a:p>
        </p:txBody>
      </p:sp>
      <p:sp>
        <p:nvSpPr>
          <p:cNvPr id="91" name="Google Shape;91;p19"/>
          <p:cNvSpPr txBox="1"/>
          <p:nvPr/>
        </p:nvSpPr>
        <p:spPr>
          <a:xfrm>
            <a:off x="656850" y="1526850"/>
            <a:ext cx="8069100" cy="13491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Clr>
                <a:schemeClr val="dk1"/>
              </a:buClr>
              <a:buSzPts val="1100"/>
              <a:buFont typeface="Arial"/>
              <a:buNone/>
            </a:pPr>
            <a:r>
              <a:rPr lang="en" sz="1700">
                <a:solidFill>
                  <a:srgbClr val="FEC842"/>
                </a:solidFill>
                <a:latin typeface="Roboto Slab ExtraLight"/>
                <a:ea typeface="Roboto Slab ExtraLight"/>
                <a:cs typeface="Roboto Slab ExtraLight"/>
                <a:sym typeface="Roboto Slab ExtraLight"/>
              </a:rPr>
              <a:t>На этапе изложения обстоятельств интервьюеру важно учитывать не только то, какую информацию нужно выяснить, но и как это можно сделать наиболее эффективно, учитывая при этом возможное наличие у опрашиваемого лица психологической травмы. </a:t>
            </a:r>
            <a:endParaRPr sz="1700">
              <a:solidFill>
                <a:srgbClr val="FEC842"/>
              </a:solidFill>
              <a:latin typeface="Roboto Slab ExtraLight"/>
              <a:ea typeface="Roboto Slab ExtraLight"/>
              <a:cs typeface="Roboto Slab ExtraLight"/>
              <a:sym typeface="Roboto Slab ExtraLight"/>
            </a:endParaRPr>
          </a:p>
        </p:txBody>
      </p:sp>
      <p:sp>
        <p:nvSpPr>
          <p:cNvPr id="92" name="Google Shape;92;p19"/>
          <p:cNvSpPr txBox="1"/>
          <p:nvPr/>
        </p:nvSpPr>
        <p:spPr>
          <a:xfrm>
            <a:off x="613650" y="2875950"/>
            <a:ext cx="7916700" cy="1417500"/>
          </a:xfrm>
          <a:prstGeom prst="rect">
            <a:avLst/>
          </a:prstGeom>
          <a:noFill/>
          <a:ln>
            <a:noFill/>
          </a:ln>
        </p:spPr>
        <p:txBody>
          <a:bodyPr spcFirstLastPara="1" wrap="square" lIns="91425" tIns="91425" rIns="91425" bIns="91425" anchor="t" anchorCtr="0">
            <a:spAutoFit/>
          </a:bodyPr>
          <a:lstStyle/>
          <a:p>
            <a:pPr marL="457200" lvl="0" indent="-342900" algn="l" rtl="0">
              <a:lnSpc>
                <a:spcPct val="115000"/>
              </a:lnSpc>
              <a:spcBef>
                <a:spcPts val="1200"/>
              </a:spcBef>
              <a:spcAft>
                <a:spcPts val="0"/>
              </a:spcAft>
              <a:buClr>
                <a:srgbClr val="FEC842"/>
              </a:buClr>
              <a:buSzPts val="1800"/>
              <a:buFont typeface="Roboto Slab"/>
              <a:buChar char="●"/>
            </a:pPr>
            <a:r>
              <a:rPr lang="en" sz="1800">
                <a:solidFill>
                  <a:srgbClr val="FEC842"/>
                </a:solidFill>
                <a:latin typeface="Roboto Slab"/>
                <a:ea typeface="Roboto Slab"/>
                <a:cs typeface="Roboto Slab"/>
                <a:sym typeface="Roboto Slab"/>
              </a:rPr>
              <a:t>Понимайте, как травма может влиять на память человека</a:t>
            </a:r>
            <a:endParaRPr sz="1800">
              <a:solidFill>
                <a:srgbClr val="FEC842"/>
              </a:solidFill>
              <a:latin typeface="Roboto Slab"/>
              <a:ea typeface="Roboto Slab"/>
              <a:cs typeface="Roboto Slab"/>
              <a:sym typeface="Roboto Slab"/>
            </a:endParaRPr>
          </a:p>
          <a:p>
            <a:pPr marL="457200" lvl="0" indent="-342900" algn="l" rtl="0">
              <a:lnSpc>
                <a:spcPct val="115000"/>
              </a:lnSpc>
              <a:spcBef>
                <a:spcPts val="0"/>
              </a:spcBef>
              <a:spcAft>
                <a:spcPts val="0"/>
              </a:spcAft>
              <a:buClr>
                <a:srgbClr val="FEC842"/>
              </a:buClr>
              <a:buSzPts val="1800"/>
              <a:buFont typeface="Roboto Slab"/>
              <a:buChar char="●"/>
            </a:pPr>
            <a:r>
              <a:rPr lang="en" sz="1800">
                <a:solidFill>
                  <a:srgbClr val="FEC842"/>
                </a:solidFill>
                <a:latin typeface="Roboto Slab"/>
                <a:ea typeface="Roboto Slab"/>
                <a:cs typeface="Roboto Slab"/>
                <a:sym typeface="Roboto Slab"/>
              </a:rPr>
              <a:t>Используйте методы интервьюирования, способствующие эффективному сбору информации</a:t>
            </a:r>
            <a:endParaRPr sz="1800">
              <a:solidFill>
                <a:srgbClr val="FEC842"/>
              </a:solidFill>
              <a:latin typeface="Roboto Slab"/>
              <a:ea typeface="Roboto Slab"/>
              <a:cs typeface="Roboto Slab"/>
              <a:sym typeface="Roboto Slab"/>
            </a:endParaRPr>
          </a:p>
          <a:p>
            <a:pPr marL="457200" lvl="0" indent="-342900" algn="l" rtl="0">
              <a:lnSpc>
                <a:spcPct val="115000"/>
              </a:lnSpc>
              <a:spcBef>
                <a:spcPts val="0"/>
              </a:spcBef>
              <a:spcAft>
                <a:spcPts val="0"/>
              </a:spcAft>
              <a:buClr>
                <a:srgbClr val="FEC842"/>
              </a:buClr>
              <a:buSzPts val="1800"/>
              <a:buFont typeface="Roboto Slab"/>
              <a:buChar char="●"/>
            </a:pPr>
            <a:r>
              <a:rPr lang="en" sz="1800">
                <a:solidFill>
                  <a:srgbClr val="FEC842"/>
                </a:solidFill>
                <a:latin typeface="Roboto Slab"/>
                <a:ea typeface="Roboto Slab"/>
                <a:cs typeface="Roboto Slab"/>
                <a:sym typeface="Roboto Slab"/>
              </a:rPr>
              <a:t>Помните о том, какую роль играет интервьюер</a:t>
            </a:r>
            <a:endParaRPr sz="1800">
              <a:solidFill>
                <a:srgbClr val="FEC842"/>
              </a:solidFill>
              <a:latin typeface="Roboto Slab"/>
              <a:ea typeface="Roboto Slab"/>
              <a:cs typeface="Roboto Slab"/>
              <a:sym typeface="Roboto Slab"/>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96"/>
        <p:cNvGrpSpPr/>
        <p:nvPr/>
      </p:nvGrpSpPr>
      <p:grpSpPr>
        <a:xfrm>
          <a:off x="0" y="0"/>
          <a:ext cx="0" cy="0"/>
          <a:chOff x="0" y="0"/>
          <a:chExt cx="0" cy="0"/>
        </a:xfrm>
      </p:grpSpPr>
      <p:sp>
        <p:nvSpPr>
          <p:cNvPr id="97" name="Google Shape;97;p20"/>
          <p:cNvSpPr txBox="1"/>
          <p:nvPr/>
        </p:nvSpPr>
        <p:spPr>
          <a:xfrm>
            <a:off x="924750" y="584900"/>
            <a:ext cx="7294500" cy="692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3300" b="1">
                <a:solidFill>
                  <a:srgbClr val="FEC842"/>
                </a:solidFill>
                <a:latin typeface="Roboto Slab"/>
                <a:ea typeface="Roboto Slab"/>
                <a:cs typeface="Roboto Slab"/>
                <a:sym typeface="Roboto Slab"/>
              </a:rPr>
              <a:t>Прямое наблюдение – Введение</a:t>
            </a:r>
            <a:endParaRPr sz="3800">
              <a:solidFill>
                <a:srgbClr val="FEC842"/>
              </a:solidFill>
              <a:latin typeface="Roboto Slab"/>
              <a:ea typeface="Roboto Slab"/>
              <a:cs typeface="Roboto Slab"/>
              <a:sym typeface="Roboto Slab"/>
            </a:endParaRPr>
          </a:p>
        </p:txBody>
      </p:sp>
      <p:sp>
        <p:nvSpPr>
          <p:cNvPr id="98" name="Google Shape;98;p20"/>
          <p:cNvSpPr txBox="1"/>
          <p:nvPr/>
        </p:nvSpPr>
        <p:spPr>
          <a:xfrm>
            <a:off x="924750" y="1854100"/>
            <a:ext cx="7641600" cy="1506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0"/>
              </a:spcAft>
              <a:buClr>
                <a:schemeClr val="dk1"/>
              </a:buClr>
              <a:buSzPts val="1100"/>
              <a:buFont typeface="Arial"/>
              <a:buNone/>
            </a:pPr>
            <a:r>
              <a:rPr lang="en" sz="2300" b="1">
                <a:solidFill>
                  <a:srgbClr val="FEC842"/>
                </a:solidFill>
                <a:latin typeface="Roboto Slab"/>
                <a:ea typeface="Roboto Slab"/>
                <a:cs typeface="Roboto Slab"/>
                <a:sym typeface="Roboto Slab"/>
              </a:rPr>
              <a:t>Прямое наблюдение </a:t>
            </a:r>
            <a:r>
              <a:rPr lang="en" sz="2300">
                <a:solidFill>
                  <a:srgbClr val="FEC842"/>
                </a:solidFill>
                <a:latin typeface="Roboto Slab ExtraLight"/>
                <a:ea typeface="Roboto Slab ExtraLight"/>
                <a:cs typeface="Roboto Slab ExtraLight"/>
                <a:sym typeface="Roboto Slab ExtraLight"/>
              </a:rPr>
              <a:t>– самостоятельный сбор информации</a:t>
            </a:r>
            <a:endParaRPr sz="2300">
              <a:solidFill>
                <a:srgbClr val="FEC842"/>
              </a:solidFill>
              <a:latin typeface="Roboto Slab ExtraLight"/>
              <a:ea typeface="Roboto Slab ExtraLight"/>
              <a:cs typeface="Roboto Slab ExtraLight"/>
              <a:sym typeface="Roboto Slab ExtraLight"/>
            </a:endParaRPr>
          </a:p>
          <a:p>
            <a:pPr marL="0" lvl="0" indent="0" algn="l" rtl="0">
              <a:spcBef>
                <a:spcPts val="1200"/>
              </a:spcBef>
              <a:spcAft>
                <a:spcPts val="0"/>
              </a:spcAft>
              <a:buNone/>
            </a:pPr>
            <a:endParaRPr sz="2300" b="1">
              <a:solidFill>
                <a:srgbClr val="FEC842"/>
              </a:solidFill>
              <a:latin typeface="Roboto Slab"/>
              <a:ea typeface="Roboto Slab"/>
              <a:cs typeface="Roboto Slab"/>
              <a:sym typeface="Roboto Slab"/>
            </a:endParaRPr>
          </a:p>
        </p:txBody>
      </p:sp>
      <p:sp>
        <p:nvSpPr>
          <p:cNvPr id="99" name="Google Shape;99;p20"/>
          <p:cNvSpPr txBox="1"/>
          <p:nvPr/>
        </p:nvSpPr>
        <p:spPr>
          <a:xfrm>
            <a:off x="924750" y="2970925"/>
            <a:ext cx="7294500" cy="945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 sz="2300" b="1">
                <a:solidFill>
                  <a:srgbClr val="FEC842"/>
                </a:solidFill>
                <a:latin typeface="Roboto Slab"/>
                <a:ea typeface="Roboto Slab"/>
                <a:cs typeface="Roboto Slab"/>
                <a:sym typeface="Roboto Slab"/>
              </a:rPr>
              <a:t>При интервью источник информации – </a:t>
            </a:r>
            <a:r>
              <a:rPr lang="en" sz="2300">
                <a:solidFill>
                  <a:srgbClr val="FEC842"/>
                </a:solidFill>
                <a:latin typeface="Roboto Slab ExtraLight"/>
                <a:ea typeface="Roboto Slab ExtraLight"/>
                <a:cs typeface="Roboto Slab ExtraLight"/>
                <a:sym typeface="Roboto Slab ExtraLight"/>
              </a:rPr>
              <a:t>опрашиваемое лицо</a:t>
            </a:r>
            <a:endParaRPr sz="2300" b="1">
              <a:solidFill>
                <a:srgbClr val="FEC842"/>
              </a:solidFill>
              <a:latin typeface="Roboto Slab"/>
              <a:ea typeface="Roboto Slab"/>
              <a:cs typeface="Roboto Slab"/>
              <a:sym typeface="Roboto Slab"/>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63D47"/>
        </a:solidFill>
        <a:effectLst/>
      </p:bgPr>
    </p:bg>
    <p:spTree>
      <p:nvGrpSpPr>
        <p:cNvPr id="1" name="Shape 103"/>
        <p:cNvGrpSpPr/>
        <p:nvPr/>
      </p:nvGrpSpPr>
      <p:grpSpPr>
        <a:xfrm>
          <a:off x="0" y="0"/>
          <a:ext cx="0" cy="0"/>
          <a:chOff x="0" y="0"/>
          <a:chExt cx="0" cy="0"/>
        </a:xfrm>
      </p:grpSpPr>
      <p:sp>
        <p:nvSpPr>
          <p:cNvPr id="104" name="Google Shape;104;p21"/>
          <p:cNvSpPr txBox="1"/>
          <p:nvPr/>
        </p:nvSpPr>
        <p:spPr>
          <a:xfrm>
            <a:off x="616600" y="465300"/>
            <a:ext cx="8199000" cy="631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 sz="2900" b="1">
                <a:solidFill>
                  <a:srgbClr val="FEC842"/>
                </a:solidFill>
                <a:latin typeface="Roboto Slab"/>
                <a:ea typeface="Roboto Slab"/>
                <a:cs typeface="Roboto Slab"/>
                <a:sym typeface="Roboto Slab"/>
              </a:rPr>
              <a:t>Прямое наблюдение – что важно учесть</a:t>
            </a:r>
            <a:endParaRPr sz="2900" b="1">
              <a:solidFill>
                <a:srgbClr val="FEC842"/>
              </a:solidFill>
              <a:latin typeface="Roboto Slab"/>
              <a:ea typeface="Roboto Slab"/>
              <a:cs typeface="Roboto Slab"/>
              <a:sym typeface="Roboto Slab"/>
            </a:endParaRPr>
          </a:p>
        </p:txBody>
      </p:sp>
      <p:sp>
        <p:nvSpPr>
          <p:cNvPr id="105" name="Google Shape;105;p21"/>
          <p:cNvSpPr txBox="1"/>
          <p:nvPr/>
        </p:nvSpPr>
        <p:spPr>
          <a:xfrm>
            <a:off x="263325" y="1610950"/>
            <a:ext cx="7571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106" name="Google Shape;106;p21"/>
          <p:cNvSpPr txBox="1"/>
          <p:nvPr/>
        </p:nvSpPr>
        <p:spPr>
          <a:xfrm>
            <a:off x="351350" y="1181825"/>
            <a:ext cx="4138800" cy="9975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 sz="1600" b="1">
                <a:solidFill>
                  <a:srgbClr val="FEC842"/>
                </a:solidFill>
                <a:latin typeface="Roboto Slab"/>
                <a:ea typeface="Roboto Slab"/>
                <a:cs typeface="Roboto Slab"/>
                <a:sym typeface="Roboto Slab"/>
              </a:rPr>
              <a:t>Цель </a:t>
            </a:r>
            <a:r>
              <a:rPr lang="en" sz="1600">
                <a:solidFill>
                  <a:srgbClr val="FEC842"/>
                </a:solidFill>
                <a:latin typeface="Roboto Slab Light"/>
                <a:ea typeface="Roboto Slab Light"/>
                <a:cs typeface="Roboto Slab Light"/>
                <a:sym typeface="Roboto Slab Light"/>
              </a:rPr>
              <a:t>– конкретный человек или локация? Правительственная или частная организация?</a:t>
            </a:r>
            <a:endParaRPr sz="1600">
              <a:solidFill>
                <a:srgbClr val="FEC842"/>
              </a:solidFill>
              <a:latin typeface="Roboto Slab Light"/>
              <a:ea typeface="Roboto Slab Light"/>
              <a:cs typeface="Roboto Slab Light"/>
              <a:sym typeface="Roboto Slab Light"/>
            </a:endParaRPr>
          </a:p>
        </p:txBody>
      </p:sp>
      <p:sp>
        <p:nvSpPr>
          <p:cNvPr id="107" name="Google Shape;107;p21"/>
          <p:cNvSpPr txBox="1"/>
          <p:nvPr/>
        </p:nvSpPr>
        <p:spPr>
          <a:xfrm>
            <a:off x="4721200" y="1181825"/>
            <a:ext cx="4138800" cy="15639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 sz="1600" b="1">
                <a:solidFill>
                  <a:srgbClr val="FEC842"/>
                </a:solidFill>
                <a:latin typeface="Roboto Slab"/>
                <a:ea typeface="Roboto Slab"/>
                <a:cs typeface="Roboto Slab"/>
                <a:sym typeface="Roboto Slab"/>
              </a:rPr>
              <a:t>Наблюдатели </a:t>
            </a:r>
            <a:r>
              <a:rPr lang="en" sz="1600">
                <a:solidFill>
                  <a:srgbClr val="FEC842"/>
                </a:solidFill>
                <a:latin typeface="Roboto Slab Light"/>
                <a:ea typeface="Roboto Slab Light"/>
                <a:cs typeface="Roboto Slab Light"/>
                <a:sym typeface="Roboto Slab Light"/>
              </a:rPr>
              <a:t>– пол, возраст, этническая принадлежность, физическая подготовка команды. Как эти характеристики влияют на план наблюдения?</a:t>
            </a:r>
            <a:endParaRPr sz="1600">
              <a:solidFill>
                <a:srgbClr val="FEC842"/>
              </a:solidFill>
              <a:latin typeface="Roboto Slab Light"/>
              <a:ea typeface="Roboto Slab Light"/>
              <a:cs typeface="Roboto Slab Light"/>
              <a:sym typeface="Roboto Slab Light"/>
            </a:endParaRPr>
          </a:p>
        </p:txBody>
      </p:sp>
      <p:sp>
        <p:nvSpPr>
          <p:cNvPr id="108" name="Google Shape;108;p21"/>
          <p:cNvSpPr txBox="1"/>
          <p:nvPr/>
        </p:nvSpPr>
        <p:spPr>
          <a:xfrm>
            <a:off x="4685350" y="2745725"/>
            <a:ext cx="4018200" cy="12807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 sz="1600" b="1">
                <a:solidFill>
                  <a:srgbClr val="FEC842"/>
                </a:solidFill>
                <a:latin typeface="Roboto Slab"/>
                <a:ea typeface="Roboto Slab"/>
                <a:cs typeface="Roboto Slab"/>
                <a:sym typeface="Roboto Slab"/>
              </a:rPr>
              <a:t>Социально-политическая обстановка </a:t>
            </a:r>
            <a:r>
              <a:rPr lang="en" sz="1600">
                <a:solidFill>
                  <a:srgbClr val="FEC842"/>
                </a:solidFill>
                <a:latin typeface="Roboto Slab Light"/>
                <a:ea typeface="Roboto Slab Light"/>
                <a:cs typeface="Roboto Slab Light"/>
                <a:sym typeface="Roboto Slab Light"/>
              </a:rPr>
              <a:t>– к правозащитной деятельности относятся с подозрением или враждебно?</a:t>
            </a:r>
            <a:endParaRPr sz="1600">
              <a:solidFill>
                <a:srgbClr val="FEC842"/>
              </a:solidFill>
              <a:latin typeface="Roboto Slab Light"/>
              <a:ea typeface="Roboto Slab Light"/>
              <a:cs typeface="Roboto Slab Light"/>
              <a:sym typeface="Roboto Slab Light"/>
            </a:endParaRPr>
          </a:p>
        </p:txBody>
      </p:sp>
      <p:sp>
        <p:nvSpPr>
          <p:cNvPr id="109" name="Google Shape;109;p21"/>
          <p:cNvSpPr txBox="1"/>
          <p:nvPr/>
        </p:nvSpPr>
        <p:spPr>
          <a:xfrm>
            <a:off x="289400" y="3084575"/>
            <a:ext cx="4210500" cy="17952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 sz="1550" b="1">
                <a:solidFill>
                  <a:srgbClr val="FEC842"/>
                </a:solidFill>
                <a:latin typeface="Roboto Slab"/>
                <a:ea typeface="Roboto Slab"/>
                <a:cs typeface="Roboto Slab"/>
                <a:sym typeface="Roboto Slab"/>
              </a:rPr>
              <a:t>Информация</a:t>
            </a:r>
            <a:r>
              <a:rPr lang="en" sz="1550">
                <a:solidFill>
                  <a:srgbClr val="FEC842"/>
                </a:solidFill>
                <a:latin typeface="Roboto Slab Light"/>
                <a:ea typeface="Roboto Slab Light"/>
                <a:cs typeface="Roboto Slab Light"/>
                <a:sym typeface="Roboto Slab Light"/>
              </a:rPr>
              <a:t> – нужная информация будет простой для получения/восприятия или для доступа к ней требуется техническая подготовка и специальные знания? Как документировать эту информацию?</a:t>
            </a:r>
            <a:endParaRPr sz="1550">
              <a:solidFill>
                <a:srgbClr val="FEC842"/>
              </a:solidFill>
              <a:latin typeface="Roboto Slab Light"/>
              <a:ea typeface="Roboto Slab Light"/>
              <a:cs typeface="Roboto Slab Light"/>
              <a:sym typeface="Roboto Slab Light"/>
            </a:endParaRPr>
          </a:p>
        </p:txBody>
      </p:sp>
      <p:sp>
        <p:nvSpPr>
          <p:cNvPr id="110" name="Google Shape;110;p21"/>
          <p:cNvSpPr txBox="1"/>
          <p:nvPr/>
        </p:nvSpPr>
        <p:spPr>
          <a:xfrm>
            <a:off x="315500" y="2274788"/>
            <a:ext cx="4210500" cy="714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 sz="1600" b="1">
                <a:solidFill>
                  <a:srgbClr val="FEC842"/>
                </a:solidFill>
                <a:latin typeface="Roboto Slab"/>
                <a:ea typeface="Roboto Slab"/>
                <a:cs typeface="Roboto Slab"/>
                <a:sym typeface="Roboto Slab"/>
              </a:rPr>
              <a:t>Безопасность </a:t>
            </a:r>
            <a:r>
              <a:rPr lang="en" sz="1600">
                <a:solidFill>
                  <a:srgbClr val="FEC842"/>
                </a:solidFill>
                <a:latin typeface="Roboto Slab Light"/>
                <a:ea typeface="Roboto Slab Light"/>
                <a:cs typeface="Roboto Slab Light"/>
                <a:sym typeface="Roboto Slab Light"/>
              </a:rPr>
              <a:t>– какие другие факторы могут влиять на безопасность?</a:t>
            </a:r>
            <a:endParaRPr sz="1600">
              <a:solidFill>
                <a:srgbClr val="FEC842"/>
              </a:solidFill>
              <a:latin typeface="Roboto Slab Light"/>
              <a:ea typeface="Roboto Slab Light"/>
              <a:cs typeface="Roboto Slab Light"/>
              <a:sym typeface="Roboto Slab Light"/>
            </a:endParaRPr>
          </a:p>
        </p:txBody>
      </p:sp>
      <p:sp>
        <p:nvSpPr>
          <p:cNvPr id="111" name="Google Shape;111;p21"/>
          <p:cNvSpPr txBox="1"/>
          <p:nvPr/>
        </p:nvSpPr>
        <p:spPr>
          <a:xfrm>
            <a:off x="4660900" y="4165475"/>
            <a:ext cx="4138800" cy="7143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1200"/>
              </a:spcBef>
              <a:spcAft>
                <a:spcPts val="1200"/>
              </a:spcAft>
              <a:buNone/>
            </a:pPr>
            <a:r>
              <a:rPr lang="en" sz="1600" b="1">
                <a:solidFill>
                  <a:srgbClr val="FEC842"/>
                </a:solidFill>
                <a:latin typeface="Roboto Slab"/>
                <a:ea typeface="Roboto Slab"/>
                <a:cs typeface="Roboto Slab"/>
                <a:sym typeface="Roboto Slab"/>
              </a:rPr>
              <a:t>Прочее</a:t>
            </a:r>
            <a:r>
              <a:rPr lang="en" sz="1600">
                <a:solidFill>
                  <a:srgbClr val="FEC842"/>
                </a:solidFill>
                <a:latin typeface="Roboto Slab"/>
                <a:ea typeface="Roboto Slab"/>
                <a:cs typeface="Roboto Slab"/>
                <a:sym typeface="Roboto Slab"/>
              </a:rPr>
              <a:t> </a:t>
            </a:r>
            <a:r>
              <a:rPr lang="en" sz="1600">
                <a:solidFill>
                  <a:srgbClr val="FEC842"/>
                </a:solidFill>
                <a:latin typeface="Roboto Slab Light"/>
                <a:ea typeface="Roboto Slab Light"/>
                <a:cs typeface="Roboto Slab Light"/>
                <a:sym typeface="Roboto Slab Light"/>
              </a:rPr>
              <a:t>– мандат организации, ресурсы, масштаб мониторинга и т. д.</a:t>
            </a:r>
            <a:endParaRPr sz="1600">
              <a:solidFill>
                <a:srgbClr val="FEC842"/>
              </a:solidFill>
              <a:latin typeface="Roboto Slab Light"/>
              <a:ea typeface="Roboto Slab Light"/>
              <a:cs typeface="Roboto Slab Light"/>
              <a:sym typeface="Roboto Slab Light"/>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1459</Words>
  <Application>Microsoft Office PowerPoint</Application>
  <PresentationFormat>On-screen Show (16:9)</PresentationFormat>
  <Paragraphs>77</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Roboto Slab Medium</vt:lpstr>
      <vt:lpstr>Roboto Slab Light</vt:lpstr>
      <vt:lpstr>Roboto Slab</vt:lpstr>
      <vt:lpstr>Roboto Slab ExtraLight</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 Kelly</dc:creator>
  <cp:lastModifiedBy>Christina Kelly</cp:lastModifiedBy>
  <cp:revision>1</cp:revision>
  <dcterms:modified xsi:type="dcterms:W3CDTF">2025-02-21T12:43:55Z</dcterms:modified>
</cp:coreProperties>
</file>