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embeddedFontLst>
    <p:embeddedFont>
      <p:font typeface="Roboto Slab" panose="020B0604020202020204" charset="0"/>
      <p:regular r:id="rId12"/>
      <p:bold r:id="rId13"/>
    </p:embeddedFont>
    <p:embeddedFont>
      <p:font typeface="Roboto Slab Light" panose="020B0604020202020204" charset="0"/>
      <p:regular r:id="rId14"/>
      <p:bold r:id="rId15"/>
    </p:embeddedFont>
    <p:embeddedFont>
      <p:font typeface="Roboto Slab Medium" panose="020B0604020202020204" charset="0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8996" autoAdjust="0"/>
  </p:normalViewPr>
  <p:slideViewPr>
    <p:cSldViewPr snapToGrid="0">
      <p:cViewPr varScale="1">
        <p:scale>
          <a:sx n="79" d="100"/>
          <a:sy n="79" d="100"/>
        </p:scale>
        <p:origin x="1674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d82b1a23bc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d82b1a23bc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i="1">
                <a:solidFill>
                  <a:schemeClr val="dk1"/>
                </a:solidFill>
              </a:rPr>
              <a:t>В данном наборе слайдов собраны инструкции к первому эпизоду игры «Стадион Старлайт». Тренерам рекомендуется использовать и корректировать слайды в зависимости от того, в каком формате будут играть учащиеся и каков их уровень подготовки. </a:t>
            </a:r>
            <a:endParaRPr i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 i="1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d719c7786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2d719c7786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i="1">
                <a:solidFill>
                  <a:schemeClr val="dk1"/>
                </a:solidFill>
              </a:rPr>
              <a:t>Скорее всего, у учащихся уже есть представление о том, что такое права человека. В качестве разминки попросите их привести примеры известных им прав человека. Это краткое обсуждение напрямую связано со следующим слайдом. Если учащиеся не предложат вариантов ответа, можете перейти к следующему заданию.</a:t>
            </a:r>
            <a:endParaRPr i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i="1">
                <a:solidFill>
                  <a:schemeClr val="dk1"/>
                </a:solidFill>
              </a:rPr>
              <a:t>Постарайтесь записать ответы учащихся, если они есть. Они пригодятся в дальнейшем обсуждении.</a:t>
            </a:r>
            <a:endParaRPr i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i="1">
                <a:solidFill>
                  <a:schemeClr val="dk1"/>
                </a:solidFill>
              </a:rPr>
              <a:t>Объясните, что права человека определены не личными убеждениями отдельно взятых людей – существует согласованный набор таких прав.</a:t>
            </a:r>
            <a:endParaRPr i="1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d719c7786d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2d719c7786d_0_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i="1">
                <a:solidFill>
                  <a:schemeClr val="dk1"/>
                </a:solidFill>
              </a:rPr>
              <a:t>Отталкиваясь от обсуждения при показе предыдущего слайда, перейдите к этому списку. Пройдитесь по каждому из пунктов, спрашивая учащихся являются ли они правами человека. Учащиеся могут дать ответ, поднимая руки в случае согласия. Также можно попросить отдельных учащихся с противоположными мнениями объяснить свою позицию. Стоит отметить, здесь есть правильные и неправильные ответы по каждому из пунктов, тем не менее, полезно понять точку зрения учащихся и обсудить нюансы и различия во мнениях.</a:t>
            </a:r>
            <a:endParaRPr i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i="1">
                <a:solidFill>
                  <a:schemeClr val="dk1"/>
                </a:solidFill>
              </a:rPr>
              <a:t>Подведя итог, тренеру следует рассказать о Всеобщей декларации прав человека, основном международном документе, в котором описаны и разграничены права человека.</a:t>
            </a:r>
            <a:endParaRPr i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 i="1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2d82b1a23b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2d82b1a23b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i="1">
                <a:solidFill>
                  <a:schemeClr val="dk1"/>
                </a:solidFill>
              </a:rPr>
              <a:t>Опираясь на предыдущее обсуждение о том, что относится к правам человека, а что нет, вместе с учащимися составьте одно предложение, которое могло бы быть их определением. Чтобы вызвать дискуссию задайте следующие вопросы: К кому применимы права человека? В каких ситуациях должны применяться права человека? Права человека могут быть ограничены?</a:t>
            </a:r>
            <a:endParaRPr i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i="1">
                <a:solidFill>
                  <a:schemeClr val="dk1"/>
                </a:solidFill>
              </a:rPr>
              <a:t>Если устройство помещения, в котором проходит занятие, позволяет, в ходе этой работы определение можно писать и корректировать на маркерной доске. Так, учащиеся будут видеть, как их мысли складываются в одно предложение.</a:t>
            </a:r>
            <a:endParaRPr i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i="1">
                <a:solidFill>
                  <a:schemeClr val="dk1"/>
                </a:solidFill>
              </a:rPr>
              <a:t>Подведя итог, тренеру необходимо сообщить об основных принципах, лежащих в основе прав человека: неотъемлемость, всеобщий характер, неделимость, взаимозависимость, равенство и недискриминация.</a:t>
            </a:r>
            <a:endParaRPr i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 i="1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d82b1a23bc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d82b1a23bc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i="1">
                <a:solidFill>
                  <a:schemeClr val="dk1"/>
                </a:solidFill>
              </a:rPr>
              <a:t>Дайте учащимся время прочитать это предложение и понять его. Затем прочитайте его вслух сами или попросите кого-то их учащихся. Попросите их сравнить это определение с тем, которое они составили ранее – насколько они похожи? Между ними есть существенные различия или сходства?</a:t>
            </a:r>
            <a:endParaRPr i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i="1">
                <a:solidFill>
                  <a:schemeClr val="dk1"/>
                </a:solidFill>
              </a:rPr>
              <a:t>Отметьте, что это определение, хотя оно и подробное, очень сжато. Во время занятия вы вместе разберете каждую его часть.</a:t>
            </a:r>
            <a:endParaRPr i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 i="1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d82b1a23bc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2d82b1a23bc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Спросите, удивлен ли кто-нибудь тому, что определение начинается с этих слов. Большинство людей склонны полагать, что права человека представляют собой нематериальные, врожденные ценности, но на деле государство всегда принимает участие в их обеспечении. Акцентируйте внимание на следующих пунктах:</a:t>
            </a:r>
            <a:endParaRPr>
              <a:solidFill>
                <a:schemeClr val="dk1"/>
              </a:solidFill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-</a:t>
            </a:r>
            <a:r>
              <a:rPr lang="en" sz="700">
                <a:solidFill>
                  <a:schemeClr val="dk1"/>
                </a:solidFill>
              </a:rPr>
              <a:t>       </a:t>
            </a:r>
            <a:r>
              <a:rPr lang="en">
                <a:solidFill>
                  <a:schemeClr val="dk1"/>
                </a:solidFill>
              </a:rPr>
              <a:t>Люди не несут ответственность за обеспечение прав человека.</a:t>
            </a:r>
            <a:endParaRPr>
              <a:solidFill>
                <a:schemeClr val="dk1"/>
              </a:solidFill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-</a:t>
            </a:r>
            <a:r>
              <a:rPr lang="en" sz="700">
                <a:solidFill>
                  <a:schemeClr val="dk1"/>
                </a:solidFill>
              </a:rPr>
              <a:t>       </a:t>
            </a:r>
            <a:r>
              <a:rPr lang="en">
                <a:solidFill>
                  <a:schemeClr val="dk1"/>
                </a:solidFill>
              </a:rPr>
              <a:t>Обязанность обеспечивать права человека лежит на государстве.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Объясните, что ключевую роль в осуществлении прав человека в каждой стране играют законы, политика, процедуры и механизмы, действующие на национальном уровне.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i="1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d82b1a23bc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d82b1a23bc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Этот текст вполне однозначен, тем не менее стоит напомнить учащимся о существовании маргинализированных или изолированных групп (заключенные, беженцы), чьи права могут ущемляться по причине их статуса.</a:t>
            </a:r>
            <a:endParaRPr>
              <a:solidFill>
                <a:schemeClr val="dk1"/>
              </a:solidFill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-</a:t>
            </a:r>
            <a:r>
              <a:rPr lang="en" sz="700">
                <a:solidFill>
                  <a:schemeClr val="dk1"/>
                </a:solidFill>
              </a:rPr>
              <a:t>       </a:t>
            </a:r>
            <a:r>
              <a:rPr lang="en">
                <a:solidFill>
                  <a:schemeClr val="dk1"/>
                </a:solidFill>
              </a:rPr>
              <a:t>Каждый человек наделен правами человека – вне зависимости от национальности, происхождения или поведения.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Поэтому в ряде документов признаны права определенных групп, чтобы защитить их от дискриминации и учесть их уязвимое положение в обществе (например, права лиц, лишенных свободы, и т.д.) Эти меры защиты не создают новых прав. Их цель – обеспечить равный доступ к правам, закрепленным во Всеобщей декларации прав человека.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i="1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2d82b1a23bc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2d82b1a23bc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Этот отрывок основан на понятии «человеческого достоинства», определение которому дать непросто. Попросите учащихся самим придумать определение, а затем предложите следующую дефиницию:</a:t>
            </a:r>
            <a:endParaRPr>
              <a:solidFill>
                <a:schemeClr val="dk1"/>
              </a:solidFill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-</a:t>
            </a:r>
            <a:r>
              <a:rPr lang="en" sz="700">
                <a:solidFill>
                  <a:schemeClr val="dk1"/>
                </a:solidFill>
              </a:rPr>
              <a:t>       </a:t>
            </a:r>
            <a:r>
              <a:rPr lang="en">
                <a:solidFill>
                  <a:schemeClr val="dk1"/>
                </a:solidFill>
              </a:rPr>
              <a:t>По своей сути «человеческое достоинство» базируется на убежденности в том, что все люди обладают особой ценностью, которая обусловлена их человечностью. Каждый, вне зависимости от принадлежности к определенному классу, расе, гендеру, религии, его способностей или других факторов, обладает человеческим достоинством, потому что является человеком.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Другими словами, это проявляемое к каждому человеку уважение, по той причине, что он или она является им. При желании, можно сравнить понятие человеческого достоинства с бытовавшим ранее более уважительным отношением к лицам «высшего класса», например, особое почтение, выражаемое королевским семьям.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Здесь стоить отметить, что уважение к «человеческому достоинству» объясняет то, что правами человека люди наделены с рождения, их не нужно как-то заслужить или заработать.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 i="1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d82b1a23bc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d82b1a23bc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Поскольку правами человека наделены все люди с момента рождения И их официально обеспечивают государства в качестве правовых гарантий, совместить два этих понятия может быть непросто. Завершите занятие разъяснив роль государства в этом вопросе.</a:t>
            </a:r>
            <a:endParaRPr>
              <a:solidFill>
                <a:schemeClr val="dk1"/>
              </a:solidFill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-</a:t>
            </a:r>
            <a:r>
              <a:rPr lang="en" sz="700">
                <a:solidFill>
                  <a:schemeClr val="dk1"/>
                </a:solidFill>
              </a:rPr>
              <a:t>       </a:t>
            </a:r>
            <a:r>
              <a:rPr lang="en">
                <a:solidFill>
                  <a:schemeClr val="dk1"/>
                </a:solidFill>
              </a:rPr>
              <a:t>Уважение прав человека: не вмешиваться активно в права человека.</a:t>
            </a:r>
            <a:endParaRPr>
              <a:solidFill>
                <a:schemeClr val="dk1"/>
              </a:solidFill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-</a:t>
            </a:r>
            <a:r>
              <a:rPr lang="en" sz="700">
                <a:solidFill>
                  <a:schemeClr val="dk1"/>
                </a:solidFill>
              </a:rPr>
              <a:t>       </a:t>
            </a:r>
            <a:r>
              <a:rPr lang="en">
                <a:solidFill>
                  <a:schemeClr val="dk1"/>
                </a:solidFill>
              </a:rPr>
              <a:t>Защита прав человека: не позволять другим субъектам нарушать права человека.</a:t>
            </a:r>
            <a:endParaRPr>
              <a:solidFill>
                <a:schemeClr val="dk1"/>
              </a:solidFill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-</a:t>
            </a:r>
            <a:r>
              <a:rPr lang="en" sz="700">
                <a:solidFill>
                  <a:schemeClr val="dk1"/>
                </a:solidFill>
              </a:rPr>
              <a:t>       </a:t>
            </a:r>
            <a:r>
              <a:rPr lang="en">
                <a:solidFill>
                  <a:schemeClr val="dk1"/>
                </a:solidFill>
              </a:rPr>
              <a:t>Продвижение прав человека: предпринимать шаги по поддержке прав человека.</a:t>
            </a: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Здесь тренеры могут отметить, что государства несут позитивные и негативные обязательства в отношении прав человека. В широком смысле позитивные обязательства – обязательства «делать что-то» для обеспечения уважения и защиты прав человека. Негативные обязательства значат обязанность «ничего не делать», то есть воздерживаться от действий, препятствующих соблюдению прав человека.</a:t>
            </a:r>
            <a:endParaRPr i="1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endParaRPr i="1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C842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23850" y="834425"/>
            <a:ext cx="8496300" cy="36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4600" b="1">
                <a:solidFill>
                  <a:srgbClr val="363D47"/>
                </a:solidFill>
                <a:latin typeface="Roboto Slab"/>
                <a:ea typeface="Roboto Slab"/>
                <a:cs typeface="Roboto Slab"/>
                <a:sym typeface="Roboto Slab"/>
              </a:rPr>
              <a:t>Определение прав человека</a:t>
            </a:r>
            <a:endParaRPr sz="4000">
              <a:solidFill>
                <a:srgbClr val="363D47"/>
              </a:solidFill>
              <a:latin typeface="Roboto Slab Medium"/>
              <a:ea typeface="Roboto Slab Medium"/>
              <a:cs typeface="Roboto Slab Medium"/>
              <a:sym typeface="Roboto Slab Medium"/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100">
                <a:solidFill>
                  <a:srgbClr val="363D47"/>
                </a:solidFill>
                <a:latin typeface="Roboto Slab"/>
                <a:ea typeface="Roboto Slab"/>
                <a:cs typeface="Roboto Slab"/>
                <a:sym typeface="Roboto Slab"/>
              </a:rPr>
              <a:t>Стадион Старлайт</a:t>
            </a:r>
            <a:br>
              <a:rPr lang="en" sz="4100">
                <a:solidFill>
                  <a:srgbClr val="363D47"/>
                </a:solidFill>
                <a:latin typeface="Roboto Slab"/>
                <a:ea typeface="Roboto Slab"/>
                <a:cs typeface="Roboto Slab"/>
                <a:sym typeface="Roboto Slab"/>
              </a:rPr>
            </a:br>
            <a:r>
              <a:rPr lang="en" sz="4100">
                <a:solidFill>
                  <a:srgbClr val="363D47"/>
                </a:solidFill>
                <a:latin typeface="Roboto Slab"/>
                <a:ea typeface="Roboto Slab"/>
                <a:cs typeface="Roboto Slab"/>
                <a:sym typeface="Roboto Slab"/>
              </a:rPr>
              <a:t>Эпизод 1 </a:t>
            </a:r>
            <a:endParaRPr sz="4100">
              <a:solidFill>
                <a:srgbClr val="363D47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3D47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82250" y="1508975"/>
            <a:ext cx="9061800" cy="17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000" b="1">
                <a:solidFill>
                  <a:srgbClr val="FEC842"/>
                </a:solidFill>
                <a:latin typeface="Roboto Slab"/>
                <a:ea typeface="Roboto Slab"/>
                <a:cs typeface="Roboto Slab"/>
                <a:sym typeface="Roboto Slab"/>
              </a:rPr>
              <a:t>Какие существуют права человека?</a:t>
            </a:r>
            <a:endParaRPr sz="3000" b="1">
              <a:solidFill>
                <a:srgbClr val="FEC84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3D47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/>
          <p:nvPr/>
        </p:nvSpPr>
        <p:spPr>
          <a:xfrm>
            <a:off x="317100" y="960050"/>
            <a:ext cx="8826900" cy="404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619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FEC842"/>
              </a:buClr>
              <a:buSzPts val="2100"/>
              <a:buFont typeface="Roboto Slab"/>
              <a:buChar char="●"/>
            </a:pPr>
            <a:r>
              <a:rPr lang="en" sz="2100">
                <a:solidFill>
                  <a:srgbClr val="FEC842"/>
                </a:solidFill>
                <a:latin typeface="Roboto Slab"/>
                <a:ea typeface="Roboto Slab"/>
                <a:cs typeface="Roboto Slab"/>
                <a:sym typeface="Roboto Slab"/>
              </a:rPr>
              <a:t>…не подвергаться физическому насилию?</a:t>
            </a:r>
            <a:endParaRPr sz="2100">
              <a:solidFill>
                <a:srgbClr val="FEC842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EC842"/>
              </a:buClr>
              <a:buSzPts val="2100"/>
              <a:buFont typeface="Roboto Slab"/>
              <a:buChar char="●"/>
            </a:pPr>
            <a:r>
              <a:rPr lang="en" sz="2100">
                <a:solidFill>
                  <a:srgbClr val="FEC842"/>
                </a:solidFill>
                <a:latin typeface="Roboto Slab"/>
                <a:ea typeface="Roboto Slab"/>
                <a:cs typeface="Roboto Slab"/>
                <a:sym typeface="Roboto Slab"/>
              </a:rPr>
              <a:t>…не подвергаться оскорбительным высказываниям?</a:t>
            </a:r>
            <a:endParaRPr sz="2100">
              <a:solidFill>
                <a:srgbClr val="FEC842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EC842"/>
              </a:buClr>
              <a:buSzPts val="2100"/>
              <a:buFont typeface="Roboto Slab"/>
              <a:buChar char="●"/>
            </a:pPr>
            <a:r>
              <a:rPr lang="en" sz="2100">
                <a:solidFill>
                  <a:srgbClr val="FEC842"/>
                </a:solidFill>
                <a:latin typeface="Roboto Slab"/>
                <a:ea typeface="Roboto Slab"/>
                <a:cs typeface="Roboto Slab"/>
                <a:sym typeface="Roboto Slab"/>
              </a:rPr>
              <a:t>…иметь доступ к чистой воде?</a:t>
            </a:r>
            <a:endParaRPr sz="2100">
              <a:solidFill>
                <a:srgbClr val="FEC842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EC842"/>
              </a:buClr>
              <a:buSzPts val="2100"/>
              <a:buFont typeface="Roboto Slab"/>
              <a:buChar char="●"/>
            </a:pPr>
            <a:r>
              <a:rPr lang="en" sz="2100">
                <a:solidFill>
                  <a:srgbClr val="FEC842"/>
                </a:solidFill>
                <a:latin typeface="Roboto Slab"/>
                <a:ea typeface="Roboto Slab"/>
                <a:cs typeface="Roboto Slab"/>
                <a:sym typeface="Roboto Slab"/>
              </a:rPr>
              <a:t>…иметь доступ к TikTok?</a:t>
            </a:r>
            <a:endParaRPr sz="2100">
              <a:solidFill>
                <a:srgbClr val="FEC842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EC842"/>
              </a:buClr>
              <a:buSzPts val="2100"/>
              <a:buFont typeface="Roboto Slab"/>
              <a:buChar char="●"/>
            </a:pPr>
            <a:r>
              <a:rPr lang="en" sz="2100">
                <a:solidFill>
                  <a:srgbClr val="FEC842"/>
                </a:solidFill>
                <a:latin typeface="Roboto Slab"/>
                <a:ea typeface="Roboto Slab"/>
                <a:cs typeface="Roboto Slab"/>
                <a:sym typeface="Roboto Slab"/>
              </a:rPr>
              <a:t>…исповедовать любую выбранную религию?</a:t>
            </a:r>
            <a:endParaRPr sz="2100">
              <a:solidFill>
                <a:srgbClr val="FEC842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EC842"/>
              </a:buClr>
              <a:buSzPts val="2100"/>
              <a:buFont typeface="Roboto Slab"/>
              <a:buChar char="●"/>
            </a:pPr>
            <a:r>
              <a:rPr lang="en" sz="2100">
                <a:solidFill>
                  <a:srgbClr val="FEC842"/>
                </a:solidFill>
                <a:latin typeface="Roboto Slab"/>
                <a:ea typeface="Roboto Slab"/>
                <a:cs typeface="Roboto Slab"/>
                <a:sym typeface="Roboto Slab"/>
              </a:rPr>
              <a:t>…вступать в романтические отношения с кем захочет?</a:t>
            </a:r>
            <a:endParaRPr sz="2100">
              <a:solidFill>
                <a:srgbClr val="FEC842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EC842"/>
              </a:buClr>
              <a:buSzPts val="2100"/>
              <a:buFont typeface="Roboto Slab"/>
              <a:buChar char="●"/>
            </a:pPr>
            <a:r>
              <a:rPr lang="en" sz="2100">
                <a:solidFill>
                  <a:srgbClr val="FEC842"/>
                </a:solidFill>
                <a:latin typeface="Roboto Slab"/>
                <a:ea typeface="Roboto Slab"/>
                <a:cs typeface="Roboto Slab"/>
                <a:sym typeface="Roboto Slab"/>
              </a:rPr>
              <a:t>…на справедливое обращение согласно закону</a:t>
            </a:r>
            <a:endParaRPr sz="2100">
              <a:solidFill>
                <a:srgbClr val="FEC842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EC842"/>
              </a:buClr>
              <a:buSzPts val="2100"/>
              <a:buFont typeface="Roboto Slab"/>
              <a:buChar char="●"/>
            </a:pPr>
            <a:r>
              <a:rPr lang="en" sz="2100">
                <a:solidFill>
                  <a:srgbClr val="FEC842"/>
                </a:solidFill>
                <a:latin typeface="Roboto Slab"/>
                <a:ea typeface="Roboto Slab"/>
                <a:cs typeface="Roboto Slab"/>
                <a:sym typeface="Roboto Slab"/>
              </a:rPr>
              <a:t>…есть мороженое на ужин?</a:t>
            </a:r>
            <a:endParaRPr sz="2100">
              <a:solidFill>
                <a:srgbClr val="FEC842"/>
              </a:solidFill>
              <a:latin typeface="Roboto Slab"/>
              <a:ea typeface="Roboto Slab"/>
              <a:cs typeface="Roboto Slab"/>
              <a:sym typeface="Roboto Slab"/>
            </a:endParaRPr>
          </a:p>
          <a:p>
            <a:pPr marL="457200" lvl="0" indent="-3619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EC842"/>
              </a:buClr>
              <a:buSzPts val="2100"/>
              <a:buFont typeface="Roboto Slab"/>
              <a:buChar char="●"/>
            </a:pPr>
            <a:r>
              <a:rPr lang="en" sz="2100">
                <a:solidFill>
                  <a:srgbClr val="FEC842"/>
                </a:solidFill>
                <a:latin typeface="Roboto Slab"/>
                <a:ea typeface="Roboto Slab"/>
                <a:cs typeface="Roboto Slab"/>
                <a:sym typeface="Roboto Slab"/>
              </a:rPr>
              <a:t>…собираться в общественных местах?</a:t>
            </a:r>
            <a:endParaRPr sz="2200">
              <a:solidFill>
                <a:srgbClr val="FEC84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65" name="Google Shape;65;p15"/>
          <p:cNvSpPr txBox="1"/>
          <p:nvPr/>
        </p:nvSpPr>
        <p:spPr>
          <a:xfrm>
            <a:off x="223625" y="236750"/>
            <a:ext cx="8584200" cy="7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500" b="1">
                <a:solidFill>
                  <a:srgbClr val="FEC842"/>
                </a:solidFill>
                <a:latin typeface="Roboto Slab"/>
                <a:ea typeface="Roboto Slab"/>
                <a:cs typeface="Roboto Slab"/>
                <a:sym typeface="Roboto Slab"/>
              </a:rPr>
              <a:t>Есть ли у каждого человека право...</a:t>
            </a:r>
            <a:endParaRPr sz="3500" b="1">
              <a:solidFill>
                <a:srgbClr val="FEC84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3D47"/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/>
          <p:nvPr/>
        </p:nvSpPr>
        <p:spPr>
          <a:xfrm>
            <a:off x="82250" y="1508975"/>
            <a:ext cx="9061800" cy="17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000" b="1">
                <a:solidFill>
                  <a:srgbClr val="FEC842"/>
                </a:solidFill>
                <a:latin typeface="Roboto Slab"/>
                <a:ea typeface="Roboto Slab"/>
                <a:cs typeface="Roboto Slab"/>
                <a:sym typeface="Roboto Slab"/>
              </a:rPr>
              <a:t>Права человека – ...</a:t>
            </a:r>
            <a:endParaRPr sz="3000" b="1">
              <a:solidFill>
                <a:srgbClr val="FEC84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3D47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/>
        </p:nvSpPr>
        <p:spPr>
          <a:xfrm>
            <a:off x="174450" y="1066225"/>
            <a:ext cx="8795100" cy="28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800" b="1">
                <a:solidFill>
                  <a:srgbClr val="FEC842"/>
                </a:solidFill>
                <a:latin typeface="Roboto Slab"/>
                <a:ea typeface="Roboto Slab"/>
                <a:cs typeface="Roboto Slab"/>
                <a:sym typeface="Roboto Slab"/>
              </a:rPr>
              <a:t>Права человека – правовые гарантии, которые обеспечивают защиту отдельных лиц и групп, без всякого различия, от посягательств на человеческое достоинство со стороны государства и других субъектов.</a:t>
            </a:r>
            <a:endParaRPr sz="2800" b="1">
              <a:solidFill>
                <a:srgbClr val="FEC84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3D47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8"/>
          <p:cNvSpPr txBox="1"/>
          <p:nvPr/>
        </p:nvSpPr>
        <p:spPr>
          <a:xfrm>
            <a:off x="174450" y="1077825"/>
            <a:ext cx="8795100" cy="28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800" b="1">
                <a:solidFill>
                  <a:srgbClr val="FEC842"/>
                </a:solidFill>
                <a:latin typeface="Roboto Slab"/>
                <a:ea typeface="Roboto Slab"/>
                <a:cs typeface="Roboto Slab"/>
                <a:sym typeface="Roboto Slab"/>
              </a:rPr>
              <a:t>Права человека – правовые гарантии, </a:t>
            </a:r>
            <a:r>
              <a:rPr lang="en" sz="2800" b="1">
                <a:solidFill>
                  <a:srgbClr val="999999"/>
                </a:solidFill>
                <a:latin typeface="Roboto Slab"/>
                <a:ea typeface="Roboto Slab"/>
                <a:cs typeface="Roboto Slab"/>
                <a:sym typeface="Roboto Slab"/>
              </a:rPr>
              <a:t>которые обеспечивают защиту отдельных лиц и групп, без всякого различия, от посягательств на человеческое достоинство со стороны государства и других субъектов.</a:t>
            </a:r>
            <a:endParaRPr sz="2800" b="1">
              <a:solidFill>
                <a:srgbClr val="9999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3D47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9"/>
          <p:cNvSpPr txBox="1"/>
          <p:nvPr/>
        </p:nvSpPr>
        <p:spPr>
          <a:xfrm>
            <a:off x="174450" y="1066225"/>
            <a:ext cx="8795100" cy="28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800" b="1">
                <a:solidFill>
                  <a:srgbClr val="999999"/>
                </a:solidFill>
                <a:latin typeface="Roboto Slab"/>
                <a:ea typeface="Roboto Slab"/>
                <a:cs typeface="Roboto Slab"/>
                <a:sym typeface="Roboto Slab"/>
              </a:rPr>
              <a:t>Права человека – правовые гарантии, которые</a:t>
            </a:r>
            <a:r>
              <a:rPr lang="en" sz="2800" b="1">
                <a:solidFill>
                  <a:srgbClr val="FEC842"/>
                </a:solidFill>
                <a:latin typeface="Roboto Slab"/>
                <a:ea typeface="Roboto Slab"/>
                <a:cs typeface="Roboto Slab"/>
                <a:sym typeface="Roboto Slab"/>
              </a:rPr>
              <a:t> обеспечивают защиту отдельных лиц и групп, без всякого различия, </a:t>
            </a:r>
            <a:r>
              <a:rPr lang="en" sz="2800" b="1">
                <a:solidFill>
                  <a:srgbClr val="999999"/>
                </a:solidFill>
                <a:latin typeface="Roboto Slab"/>
                <a:ea typeface="Roboto Slab"/>
                <a:cs typeface="Roboto Slab"/>
                <a:sym typeface="Roboto Slab"/>
              </a:rPr>
              <a:t>от посягательств на человеческое достоинство со стороны государства и других субъектов.</a:t>
            </a:r>
            <a:endParaRPr sz="2800" b="1">
              <a:solidFill>
                <a:srgbClr val="999999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3D47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0"/>
          <p:cNvSpPr txBox="1"/>
          <p:nvPr/>
        </p:nvSpPr>
        <p:spPr>
          <a:xfrm>
            <a:off x="174450" y="1066225"/>
            <a:ext cx="8795100" cy="28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800" b="1">
                <a:solidFill>
                  <a:srgbClr val="999999"/>
                </a:solidFill>
                <a:latin typeface="Roboto Slab"/>
                <a:ea typeface="Roboto Slab"/>
                <a:cs typeface="Roboto Slab"/>
                <a:sym typeface="Roboto Slab"/>
              </a:rPr>
              <a:t>Права человека – правовые гарантии, которые обеспечивают защиту отдельных лиц и групп, без всякого различия, </a:t>
            </a:r>
            <a:r>
              <a:rPr lang="en" sz="2800" b="1">
                <a:solidFill>
                  <a:srgbClr val="FEC842"/>
                </a:solidFill>
                <a:latin typeface="Roboto Slab"/>
                <a:ea typeface="Roboto Slab"/>
                <a:cs typeface="Roboto Slab"/>
                <a:sym typeface="Roboto Slab"/>
              </a:rPr>
              <a:t>от посягательств на человеческое достоинство со стороны государства и других субъектов.</a:t>
            </a:r>
            <a:endParaRPr sz="2800" b="1">
              <a:solidFill>
                <a:srgbClr val="FEC84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63D47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1"/>
          <p:cNvSpPr txBox="1"/>
          <p:nvPr/>
        </p:nvSpPr>
        <p:spPr>
          <a:xfrm>
            <a:off x="357750" y="764900"/>
            <a:ext cx="8428500" cy="20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600">
                <a:solidFill>
                  <a:srgbClr val="CCCCCC"/>
                </a:solidFill>
                <a:latin typeface="Roboto Slab Light"/>
                <a:ea typeface="Roboto Slab Light"/>
                <a:cs typeface="Roboto Slab Light"/>
                <a:sym typeface="Roboto Slab Light"/>
              </a:rPr>
              <a:t>Права человека – правовые гарантии, которые обеспечивают защиту отдельных лиц и групп, без всякого различия, от посягательств на человеческое достоинство со стороны государства и других субъектов.</a:t>
            </a:r>
            <a:endParaRPr sz="2600">
              <a:solidFill>
                <a:srgbClr val="CCCCCC"/>
              </a:solidFill>
              <a:latin typeface="Roboto Slab Light"/>
              <a:ea typeface="Roboto Slab Light"/>
              <a:cs typeface="Roboto Slab Light"/>
              <a:sym typeface="Roboto Slab Light"/>
            </a:endParaRPr>
          </a:p>
        </p:txBody>
      </p:sp>
      <p:sp>
        <p:nvSpPr>
          <p:cNvPr id="96" name="Google Shape;96;p21"/>
          <p:cNvSpPr txBox="1"/>
          <p:nvPr/>
        </p:nvSpPr>
        <p:spPr>
          <a:xfrm>
            <a:off x="539250" y="2952825"/>
            <a:ext cx="8065500" cy="17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900">
                <a:solidFill>
                  <a:srgbClr val="FEC842"/>
                </a:solidFill>
                <a:latin typeface="Roboto Slab"/>
                <a:ea typeface="Roboto Slab"/>
                <a:cs typeface="Roboto Slab"/>
                <a:sym typeface="Roboto Slab"/>
              </a:rPr>
              <a:t>Государства обязаны уважать, защищать и продвигать права человека.</a:t>
            </a:r>
            <a:endParaRPr sz="2900">
              <a:solidFill>
                <a:srgbClr val="FEC84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1152</Words>
  <Application>Microsoft Office PowerPoint</Application>
  <PresentationFormat>On-screen Show (16:9)</PresentationFormat>
  <Paragraphs>47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Roboto Slab</vt:lpstr>
      <vt:lpstr>Roboto Slab Light</vt:lpstr>
      <vt:lpstr>Roboto Slab Medium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Kelly</dc:creator>
  <cp:lastModifiedBy>Christina Kelly</cp:lastModifiedBy>
  <cp:revision>1</cp:revision>
  <dcterms:modified xsi:type="dcterms:W3CDTF">2025-02-21T11:10:57Z</dcterms:modified>
</cp:coreProperties>
</file>