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Slab" panose="020B0604020202020204" charset="0"/>
      <p:regular r:id="rId11"/>
      <p:bold r:id="rId12"/>
    </p:embeddedFont>
    <p:embeddedFont>
      <p:font typeface="Roboto Slab ExtraLight" panose="020B0604020202020204" charset="0"/>
      <p:regular r:id="rId13"/>
      <p:bold r:id="rId14"/>
    </p:embeddedFont>
    <p:embeddedFont>
      <p:font typeface="Roboto Slab Light" panose="020B0604020202020204" charset="0"/>
      <p:regular r:id="rId15"/>
      <p:bold r:id="rId16"/>
    </p:embeddedFont>
    <p:embeddedFont>
      <p:font typeface="Roboto Slab Medium"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1c5b11d8a4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1c5b11d8a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slide deck is designed to provide relevant instruction surrounding Starlight Stadium: Episode 4. Trainers should feel at liberty to use or adapt this slide deck to their own purposes, depending on how the game will be played, and what experience level their students possess.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800"/>
              </a:spcAft>
              <a:buClr>
                <a:schemeClr val="dk1"/>
              </a:buClr>
              <a:buSzPts val="1100"/>
              <a:buFont typeface="Arial"/>
              <a:buNone/>
            </a:pPr>
            <a:r>
              <a:rPr lang="en" i="1">
                <a:solidFill>
                  <a:schemeClr val="dk1"/>
                </a:solidFill>
              </a:rPr>
              <a:t>This is a prompt for learners to brainstorm and consider the different forms that change can exist – legal amendments, change in values/attitudes of the public, creation of new social programs, 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1c5b11d8a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1c5b11d8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n" i="1">
                <a:solidFill>
                  <a:schemeClr val="dk1"/>
                </a:solidFill>
              </a:rPr>
              <a:t>This is a fairly technical definition of advocacy, and might not resonate with new learners – consider coaching them to define it in language that makes sense to them. For example, help them decode the following key terminology:</a:t>
            </a:r>
            <a:endParaRPr i="1">
              <a:solidFill>
                <a:schemeClr val="dk1"/>
              </a:solidFill>
            </a:endParaRPr>
          </a:p>
          <a:p>
            <a:pPr marL="457200" lvl="0" indent="-298450" algn="l" rtl="0">
              <a:lnSpc>
                <a:spcPct val="106999"/>
              </a:lnSpc>
              <a:spcBef>
                <a:spcPts val="800"/>
              </a:spcBef>
              <a:spcAft>
                <a:spcPts val="0"/>
              </a:spcAft>
              <a:buClr>
                <a:schemeClr val="dk1"/>
              </a:buClr>
              <a:buSzPts val="1100"/>
              <a:buChar char="-"/>
            </a:pPr>
            <a:r>
              <a:rPr lang="en" i="1">
                <a:solidFill>
                  <a:schemeClr val="dk1"/>
                </a:solidFill>
              </a:rPr>
              <a:t>“Strategic Actions”</a:t>
            </a:r>
            <a:endParaRPr i="1">
              <a:solidFill>
                <a:schemeClr val="dk1"/>
              </a:solidFill>
            </a:endParaRPr>
          </a:p>
          <a:p>
            <a:pPr marL="457200" lvl="0" indent="-298450" algn="l" rtl="0">
              <a:lnSpc>
                <a:spcPct val="106999"/>
              </a:lnSpc>
              <a:spcBef>
                <a:spcPts val="0"/>
              </a:spcBef>
              <a:spcAft>
                <a:spcPts val="0"/>
              </a:spcAft>
              <a:buClr>
                <a:schemeClr val="dk1"/>
              </a:buClr>
              <a:buSzPts val="1100"/>
              <a:buChar char="-"/>
            </a:pPr>
            <a:r>
              <a:rPr lang="en" i="1">
                <a:solidFill>
                  <a:schemeClr val="dk1"/>
                </a:solidFill>
              </a:rPr>
              <a:t>“Influence Change”</a:t>
            </a:r>
            <a:endParaRPr i="1">
              <a:solidFill>
                <a:schemeClr val="dk1"/>
              </a:solidFill>
            </a:endParaRPr>
          </a:p>
          <a:p>
            <a:pPr marL="457200" lvl="0" indent="-298450" algn="l" rtl="0">
              <a:lnSpc>
                <a:spcPct val="106999"/>
              </a:lnSpc>
              <a:spcBef>
                <a:spcPts val="0"/>
              </a:spcBef>
              <a:spcAft>
                <a:spcPts val="0"/>
              </a:spcAft>
              <a:buClr>
                <a:schemeClr val="dk1"/>
              </a:buClr>
              <a:buSzPts val="1100"/>
              <a:buChar char="-"/>
            </a:pPr>
            <a:r>
              <a:rPr lang="en" i="1">
                <a:solidFill>
                  <a:schemeClr val="dk1"/>
                </a:solidFill>
              </a:rPr>
              <a:t>“Local, National, and International Levels”</a:t>
            </a:r>
            <a:endParaRPr i="1">
              <a:solidFill>
                <a:schemeClr val="dk1"/>
              </a:solidFill>
            </a:endParaRPr>
          </a:p>
          <a:p>
            <a:pPr marL="0" lvl="0" indent="0" algn="l" rtl="0">
              <a:lnSpc>
                <a:spcPct val="106999"/>
              </a:lnSpc>
              <a:spcBef>
                <a:spcPts val="800"/>
              </a:spcBef>
              <a:spcAft>
                <a:spcPts val="0"/>
              </a:spcAft>
              <a:buClr>
                <a:schemeClr val="dk1"/>
              </a:buClr>
              <a:buSzPts val="1100"/>
              <a:buFont typeface="Arial"/>
              <a:buNone/>
            </a:pPr>
            <a:r>
              <a:rPr lang="en" i="1">
                <a:solidFill>
                  <a:schemeClr val="dk1"/>
                </a:solidFill>
              </a:rPr>
              <a:t>Additionally, try to make connections between the act of “influencing change” with the types of change they brainstormed in the previous slide. Using an example of an identified human rights change, can learners:</a:t>
            </a:r>
            <a:endParaRPr i="1">
              <a:solidFill>
                <a:schemeClr val="dk1"/>
              </a:solidFill>
            </a:endParaRPr>
          </a:p>
          <a:p>
            <a:pPr marL="457200" lvl="0" indent="-298450" algn="l" rtl="0">
              <a:lnSpc>
                <a:spcPct val="106999"/>
              </a:lnSpc>
              <a:spcBef>
                <a:spcPts val="800"/>
              </a:spcBef>
              <a:spcAft>
                <a:spcPts val="0"/>
              </a:spcAft>
              <a:buClr>
                <a:schemeClr val="dk1"/>
              </a:buClr>
              <a:buSzPts val="1100"/>
              <a:buChar char="-"/>
            </a:pPr>
            <a:r>
              <a:rPr lang="en" i="1">
                <a:solidFill>
                  <a:schemeClr val="dk1"/>
                </a:solidFill>
              </a:rPr>
              <a:t>Identify if that change is a local, national or international level of change</a:t>
            </a:r>
            <a:endParaRPr i="1">
              <a:solidFill>
                <a:schemeClr val="dk1"/>
              </a:solidFill>
            </a:endParaRPr>
          </a:p>
          <a:p>
            <a:pPr marL="457200" lvl="0" indent="-298450" algn="l" rtl="0">
              <a:lnSpc>
                <a:spcPct val="106999"/>
              </a:lnSpc>
              <a:spcBef>
                <a:spcPts val="0"/>
              </a:spcBef>
              <a:spcAft>
                <a:spcPts val="0"/>
              </a:spcAft>
              <a:buClr>
                <a:schemeClr val="dk1"/>
              </a:buClr>
              <a:buSzPts val="1100"/>
              <a:buChar char="-"/>
            </a:pPr>
            <a:r>
              <a:rPr lang="en" i="1">
                <a:solidFill>
                  <a:schemeClr val="dk1"/>
                </a:solidFill>
              </a:rPr>
              <a:t>Identify the strategic actions that one might take to influence said change.</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1c5b11d8a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1c5b11d8a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Ask Students if they recognize any of these Advocacy Campaigns, and try to help them identify the Human Rights Change that each is trying to (or successfully did) enact, along with the types of Strategic Actions that the campaign employed. A quick review is provided below: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Fridays For Future – global climate change awareness, via organised public protests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MeToo Movement – stronger sexual assault legislation and cultural awareness, via protests and heavy social media campaigns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Flash Drives for Freedom -  fight against the lack of information in North Korea by having people donate flash drives, which are then loaded with various media and smuggled in.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Ask students if they can think of other advocacy campaigns that have occurred in their communities. Help them think of these campaigns through the lens of “desired outcome” and “actions taken” by the group.</a:t>
            </a:r>
            <a:endParaRPr i="1">
              <a:solidFill>
                <a:schemeClr val="dk1"/>
              </a:solidFill>
            </a:endParaRPr>
          </a:p>
          <a:p>
            <a:pPr marL="0" lvl="0" indent="0" algn="l" rtl="0">
              <a:lnSpc>
                <a:spcPct val="106999"/>
              </a:lnSpc>
              <a:spcBef>
                <a:spcPts val="0"/>
              </a:spcBef>
              <a:spcAft>
                <a:spcPts val="800"/>
              </a:spcAft>
              <a:buClr>
                <a:schemeClr val="dk1"/>
              </a:buClr>
              <a:buSzPts val="1100"/>
              <a:buFont typeface="Arial"/>
              <a:buNone/>
            </a:pPr>
            <a:endParaRPr i="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1c5b11d8a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1c5b11d8a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Remind learners that advocacy campaigns need to be planned and operationalised, and are mostly done so by Human Rights Defenders. Perhaps ask the group to identify recent community-specific campaigns and who was behind them. </a:t>
            </a:r>
            <a:endParaRPr i="1">
              <a:solidFill>
                <a:schemeClr val="dk1"/>
              </a:solidFill>
            </a:endParaRPr>
          </a:p>
          <a:p>
            <a:pPr marL="0" lvl="0" indent="0" algn="l" rtl="0">
              <a:lnSpc>
                <a:spcPct val="106999"/>
              </a:lnSpc>
              <a:spcBef>
                <a:spcPts val="0"/>
              </a:spcBef>
              <a:spcAft>
                <a:spcPts val="800"/>
              </a:spcAft>
              <a:buClr>
                <a:schemeClr val="dk1"/>
              </a:buClr>
              <a:buSzPts val="1100"/>
              <a:buFont typeface="Arial"/>
              <a:buNone/>
            </a:pP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c5b11d8a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1c5b11d8a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800"/>
              </a:spcAft>
              <a:buNone/>
            </a:pPr>
            <a:r>
              <a:rPr lang="en" i="1">
                <a:solidFill>
                  <a:schemeClr val="dk1"/>
                </a:solidFill>
              </a:rPr>
              <a:t>The goal here is to get learners to start thinking about the advocacy campaigns that they’ve seen not just from a “consumer” perspective, but from a “producer” perspective. Ask them to think about the campaigns discussed in the previous slides (either the provided examples or the ones they came up with on their own), and what kind of pre-planning would have needed to happen to support the “actions taken” by the group.</a:t>
            </a:r>
            <a:endParaRPr i="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c5b11d8a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c5b11d8a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n" i="1">
                <a:solidFill>
                  <a:schemeClr val="dk1"/>
                </a:solidFill>
              </a:rPr>
              <a:t>Encourage learners to brainstorm the kinds of things that could threaten the physical safety, digital security, and mental wellbeing of HRDs working on an advocacy campaign, and then also brainstorm the steps that an organisation could take to mitigate those challenges.</a:t>
            </a:r>
            <a:endParaRPr i="1">
              <a:solidFill>
                <a:schemeClr val="dk1"/>
              </a:solidFill>
            </a:endParaRPr>
          </a:p>
          <a:p>
            <a:pPr marL="0" lvl="0" indent="0" algn="l" rtl="0">
              <a:lnSpc>
                <a:spcPct val="106999"/>
              </a:lnSpc>
              <a:spcBef>
                <a:spcPts val="800"/>
              </a:spcBef>
              <a:spcAft>
                <a:spcPts val="800"/>
              </a:spcAft>
              <a:buClr>
                <a:schemeClr val="dk1"/>
              </a:buClr>
              <a:buSzPts val="1100"/>
              <a:buFont typeface="Arial"/>
              <a:buNone/>
            </a:pP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1c5b11d8a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c5b11d8a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800"/>
              </a:spcAft>
              <a:buClr>
                <a:schemeClr val="dk1"/>
              </a:buClr>
              <a:buSzPts val="1100"/>
              <a:buFont typeface="Arial"/>
              <a:buNone/>
            </a:pPr>
            <a:r>
              <a:rPr lang="en" i="1">
                <a:solidFill>
                  <a:schemeClr val="dk1"/>
                </a:solidFill>
              </a:rPr>
              <a:t>Remind learners that states are obliged to establish mechanisms for people to be able to participate and influence decisions in their communities meaningfully and peacefully, and fundamentally the advocacy work of a HRD is about helping people engage with these mechanisms.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842"/>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323850" y="786925"/>
            <a:ext cx="8496300" cy="377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solidFill>
                  <a:srgbClr val="363D47"/>
                </a:solidFill>
                <a:latin typeface="Roboto Slab"/>
                <a:ea typeface="Roboto Slab"/>
                <a:cs typeface="Roboto Slab"/>
                <a:sym typeface="Roboto Slab"/>
              </a:rPr>
              <a:t>Advocacy Campaigns</a:t>
            </a:r>
            <a:endParaRPr sz="4600" b="1">
              <a:solidFill>
                <a:srgbClr val="363D47"/>
              </a:solidFill>
              <a:latin typeface="Roboto Slab"/>
              <a:ea typeface="Roboto Slab"/>
              <a:cs typeface="Roboto Slab"/>
              <a:sym typeface="Roboto Slab"/>
            </a:endParaRPr>
          </a:p>
          <a:p>
            <a:pPr marL="0" lvl="0" indent="0" algn="ctr" rtl="0">
              <a:spcBef>
                <a:spcPts val="0"/>
              </a:spcBef>
              <a:spcAft>
                <a:spcPts val="0"/>
              </a:spcAft>
              <a:buNone/>
            </a:pPr>
            <a:endParaRPr sz="4000">
              <a:solidFill>
                <a:srgbClr val="363D47"/>
              </a:solidFill>
              <a:latin typeface="Roboto Slab Medium"/>
              <a:ea typeface="Roboto Slab Medium"/>
              <a:cs typeface="Roboto Slab Medium"/>
              <a:sym typeface="Roboto Slab Medium"/>
            </a:endParaRPr>
          </a:p>
          <a:p>
            <a:pPr marL="0" lvl="0" indent="0" algn="ctr" rtl="0">
              <a:spcBef>
                <a:spcPts val="0"/>
              </a:spcBef>
              <a:spcAft>
                <a:spcPts val="0"/>
              </a:spcAft>
              <a:buClr>
                <a:schemeClr val="dk1"/>
              </a:buClr>
              <a:buSzPts val="1100"/>
              <a:buFont typeface="Arial"/>
              <a:buNone/>
            </a:pPr>
            <a:r>
              <a:rPr lang="en" sz="4000">
                <a:solidFill>
                  <a:srgbClr val="363D47"/>
                </a:solidFill>
                <a:latin typeface="Roboto Slab"/>
                <a:ea typeface="Roboto Slab"/>
                <a:cs typeface="Roboto Slab"/>
                <a:sym typeface="Roboto Slab"/>
              </a:rPr>
              <a:t>Starlight Stadium</a:t>
            </a:r>
            <a:endParaRPr sz="4000">
              <a:solidFill>
                <a:srgbClr val="363D47"/>
              </a:solidFill>
              <a:latin typeface="Roboto Slab"/>
              <a:ea typeface="Roboto Slab"/>
              <a:cs typeface="Roboto Slab"/>
              <a:sym typeface="Roboto Slab"/>
            </a:endParaRPr>
          </a:p>
          <a:p>
            <a:pPr marL="0" lvl="0" indent="0" algn="ctr" rtl="0">
              <a:spcBef>
                <a:spcPts val="0"/>
              </a:spcBef>
              <a:spcAft>
                <a:spcPts val="0"/>
              </a:spcAft>
              <a:buClr>
                <a:schemeClr val="dk1"/>
              </a:buClr>
              <a:buSzPts val="1100"/>
              <a:buFont typeface="Arial"/>
              <a:buNone/>
            </a:pPr>
            <a:r>
              <a:rPr lang="en" sz="4000">
                <a:solidFill>
                  <a:srgbClr val="363D47"/>
                </a:solidFill>
                <a:latin typeface="Roboto Slab"/>
                <a:ea typeface="Roboto Slab"/>
                <a:cs typeface="Roboto Slab"/>
                <a:sym typeface="Roboto Slab"/>
              </a:rPr>
              <a:t>Episode 4</a:t>
            </a:r>
            <a:endParaRPr sz="3000">
              <a:solidFill>
                <a:srgbClr val="363D47"/>
              </a:solidFill>
              <a:latin typeface="Roboto Slab Medium"/>
              <a:ea typeface="Roboto Slab Medium"/>
              <a:cs typeface="Roboto Slab Medium"/>
              <a:sym typeface="Roboto Slab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58"/>
        <p:cNvGrpSpPr/>
        <p:nvPr/>
      </p:nvGrpSpPr>
      <p:grpSpPr>
        <a:xfrm>
          <a:off x="0" y="0"/>
          <a:ext cx="0" cy="0"/>
          <a:chOff x="0" y="0"/>
          <a:chExt cx="0" cy="0"/>
        </a:xfrm>
      </p:grpSpPr>
      <p:sp>
        <p:nvSpPr>
          <p:cNvPr id="59" name="Google Shape;59;p14"/>
          <p:cNvSpPr txBox="1"/>
          <p:nvPr/>
        </p:nvSpPr>
        <p:spPr>
          <a:xfrm>
            <a:off x="82250" y="1508975"/>
            <a:ext cx="9061800" cy="17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EC842"/>
                </a:solidFill>
                <a:latin typeface="Roboto Slab"/>
                <a:ea typeface="Roboto Slab"/>
                <a:cs typeface="Roboto Slab"/>
                <a:sym typeface="Roboto Slab"/>
              </a:rPr>
              <a:t>What is a Human Rights Change?</a:t>
            </a:r>
            <a:endParaRPr sz="3000" b="1">
              <a:solidFill>
                <a:srgbClr val="FEC842"/>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63"/>
        <p:cNvGrpSpPr/>
        <p:nvPr/>
      </p:nvGrpSpPr>
      <p:grpSpPr>
        <a:xfrm>
          <a:off x="0" y="0"/>
          <a:ext cx="0" cy="0"/>
          <a:chOff x="0" y="0"/>
          <a:chExt cx="0" cy="0"/>
        </a:xfrm>
      </p:grpSpPr>
      <p:sp>
        <p:nvSpPr>
          <p:cNvPr id="64" name="Google Shape;64;p15"/>
          <p:cNvSpPr txBox="1"/>
          <p:nvPr/>
        </p:nvSpPr>
        <p:spPr>
          <a:xfrm>
            <a:off x="544800" y="1121625"/>
            <a:ext cx="8107800" cy="249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EC842"/>
                </a:solidFill>
                <a:latin typeface="Roboto Slab"/>
                <a:ea typeface="Roboto Slab"/>
                <a:cs typeface="Roboto Slab"/>
                <a:sym typeface="Roboto Slab"/>
              </a:rPr>
              <a:t>Advocacy</a:t>
            </a:r>
            <a:endParaRPr sz="4000" b="1">
              <a:solidFill>
                <a:srgbClr val="FEC842"/>
              </a:solidFill>
              <a:latin typeface="Roboto Slab"/>
              <a:ea typeface="Roboto Slab"/>
              <a:cs typeface="Roboto Slab"/>
              <a:sym typeface="Roboto Slab"/>
            </a:endParaRPr>
          </a:p>
          <a:p>
            <a:pPr marL="0" lvl="0" indent="0" algn="l" rtl="0">
              <a:spcBef>
                <a:spcPts val="0"/>
              </a:spcBef>
              <a:spcAft>
                <a:spcPts val="0"/>
              </a:spcAft>
              <a:buNone/>
            </a:pPr>
            <a:endParaRPr sz="3000" b="1">
              <a:solidFill>
                <a:srgbClr val="FEC842"/>
              </a:solidFill>
              <a:latin typeface="Roboto Slab"/>
              <a:ea typeface="Roboto Slab"/>
              <a:cs typeface="Roboto Slab"/>
              <a:sym typeface="Roboto Slab"/>
            </a:endParaRPr>
          </a:p>
          <a:p>
            <a:pPr marL="0" lvl="0" indent="0" algn="l" rtl="0">
              <a:spcBef>
                <a:spcPts val="0"/>
              </a:spcBef>
              <a:spcAft>
                <a:spcPts val="0"/>
              </a:spcAft>
              <a:buNone/>
            </a:pPr>
            <a:r>
              <a:rPr lang="en" sz="3000">
                <a:solidFill>
                  <a:srgbClr val="FEC842"/>
                </a:solidFill>
                <a:latin typeface="Roboto Slab Medium"/>
                <a:ea typeface="Roboto Slab Medium"/>
                <a:cs typeface="Roboto Slab Medium"/>
                <a:sym typeface="Roboto Slab Medium"/>
              </a:rPr>
              <a:t>The practice of carrying out strategic actions to influence change in a particular area* on local, national, and international levels</a:t>
            </a:r>
            <a:endParaRPr sz="3000">
              <a:solidFill>
                <a:srgbClr val="FEC842"/>
              </a:solidFill>
              <a:latin typeface="Roboto Slab Medium"/>
              <a:ea typeface="Roboto Slab Medium"/>
              <a:cs typeface="Roboto Slab Medium"/>
              <a:sym typeface="Roboto Slab Medium"/>
            </a:endParaRPr>
          </a:p>
        </p:txBody>
      </p:sp>
      <p:sp>
        <p:nvSpPr>
          <p:cNvPr id="65" name="Google Shape;65;p15"/>
          <p:cNvSpPr txBox="1"/>
          <p:nvPr/>
        </p:nvSpPr>
        <p:spPr>
          <a:xfrm>
            <a:off x="2250775" y="4269575"/>
            <a:ext cx="6524700" cy="52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FEC842"/>
                </a:solidFill>
                <a:latin typeface="Roboto Slab ExtraLight"/>
                <a:ea typeface="Roboto Slab ExtraLight"/>
                <a:cs typeface="Roboto Slab ExtraLight"/>
                <a:sym typeface="Roboto Slab ExtraLight"/>
              </a:rPr>
              <a:t>*for example, human rights</a:t>
            </a:r>
            <a:endParaRPr sz="2500">
              <a:solidFill>
                <a:srgbClr val="FEC842"/>
              </a:solidFill>
              <a:latin typeface="Roboto Slab ExtraLight"/>
              <a:ea typeface="Roboto Slab ExtraLight"/>
              <a:cs typeface="Roboto Slab ExtraLight"/>
              <a:sym typeface="Roboto Slab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69"/>
        <p:cNvGrpSpPr/>
        <p:nvPr/>
      </p:nvGrpSpPr>
      <p:grpSpPr>
        <a:xfrm>
          <a:off x="0" y="0"/>
          <a:ext cx="0" cy="0"/>
          <a:chOff x="0" y="0"/>
          <a:chExt cx="0" cy="0"/>
        </a:xfrm>
      </p:grpSpPr>
      <p:sp>
        <p:nvSpPr>
          <p:cNvPr id="70" name="Google Shape;70;p16"/>
          <p:cNvSpPr/>
          <p:nvPr/>
        </p:nvSpPr>
        <p:spPr>
          <a:xfrm>
            <a:off x="18000" y="981675"/>
            <a:ext cx="9108000" cy="2908800"/>
          </a:xfrm>
          <a:prstGeom prst="rect">
            <a:avLst/>
          </a:prstGeom>
          <a:solidFill>
            <a:srgbClr val="FEC8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1" name="Google Shape;71;p16"/>
          <p:cNvPicPr preferRelativeResize="0"/>
          <p:nvPr/>
        </p:nvPicPr>
        <p:blipFill rotWithShape="1">
          <a:blip r:embed="rId3">
            <a:alphaModFix/>
          </a:blip>
          <a:srcRect l="17655" r="12478"/>
          <a:stretch/>
        </p:blipFill>
        <p:spPr>
          <a:xfrm>
            <a:off x="3304225" y="1207988"/>
            <a:ext cx="2681900" cy="2456175"/>
          </a:xfrm>
          <a:prstGeom prst="rect">
            <a:avLst/>
          </a:prstGeom>
          <a:noFill/>
          <a:ln>
            <a:noFill/>
          </a:ln>
        </p:spPr>
      </p:pic>
      <p:pic>
        <p:nvPicPr>
          <p:cNvPr id="72" name="Google Shape;72;p16"/>
          <p:cNvPicPr preferRelativeResize="0"/>
          <p:nvPr/>
        </p:nvPicPr>
        <p:blipFill rotWithShape="1">
          <a:blip r:embed="rId4">
            <a:alphaModFix/>
          </a:blip>
          <a:srcRect l="29542"/>
          <a:stretch/>
        </p:blipFill>
        <p:spPr>
          <a:xfrm>
            <a:off x="6366300" y="1207988"/>
            <a:ext cx="2595800" cy="2456172"/>
          </a:xfrm>
          <a:prstGeom prst="rect">
            <a:avLst/>
          </a:prstGeom>
          <a:noFill/>
          <a:ln>
            <a:noFill/>
          </a:ln>
        </p:spPr>
      </p:pic>
      <p:pic>
        <p:nvPicPr>
          <p:cNvPr id="73" name="Google Shape;73;p16"/>
          <p:cNvPicPr preferRelativeResize="0"/>
          <p:nvPr/>
        </p:nvPicPr>
        <p:blipFill rotWithShape="1">
          <a:blip r:embed="rId5">
            <a:alphaModFix/>
          </a:blip>
          <a:srcRect t="-3370" r="20172" b="3369"/>
          <a:stretch/>
        </p:blipFill>
        <p:spPr>
          <a:xfrm>
            <a:off x="242176" y="1182125"/>
            <a:ext cx="2681900" cy="240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596250" y="567900"/>
            <a:ext cx="7951500" cy="400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rgbClr val="FEC842"/>
                </a:solidFill>
                <a:latin typeface="Roboto Slab"/>
                <a:ea typeface="Roboto Slab"/>
                <a:cs typeface="Roboto Slab"/>
                <a:sym typeface="Roboto Slab"/>
              </a:rPr>
              <a:t>While advocacy campaigns are typically highly visible, they don’t just appear out of nowhere -</a:t>
            </a:r>
            <a:endParaRPr sz="2600" b="1">
              <a:solidFill>
                <a:srgbClr val="FEC842"/>
              </a:solidFill>
              <a:latin typeface="Roboto Slab"/>
              <a:ea typeface="Roboto Slab"/>
              <a:cs typeface="Roboto Slab"/>
              <a:sym typeface="Roboto Slab"/>
            </a:endParaRPr>
          </a:p>
          <a:p>
            <a:pPr marL="0" lvl="0" indent="0" algn="ctr" rtl="0">
              <a:spcBef>
                <a:spcPts val="0"/>
              </a:spcBef>
              <a:spcAft>
                <a:spcPts val="0"/>
              </a:spcAft>
              <a:buNone/>
            </a:pPr>
            <a:endParaRPr sz="2600" b="1">
              <a:solidFill>
                <a:srgbClr val="FEC842"/>
              </a:solidFill>
              <a:latin typeface="Roboto Slab"/>
              <a:ea typeface="Roboto Slab"/>
              <a:cs typeface="Roboto Slab"/>
              <a:sym typeface="Roboto Slab"/>
            </a:endParaRPr>
          </a:p>
          <a:p>
            <a:pPr marL="0" lvl="0" indent="0" algn="ctr" rtl="0">
              <a:spcBef>
                <a:spcPts val="0"/>
              </a:spcBef>
              <a:spcAft>
                <a:spcPts val="0"/>
              </a:spcAft>
              <a:buNone/>
            </a:pPr>
            <a:r>
              <a:rPr lang="en" sz="2600">
                <a:solidFill>
                  <a:srgbClr val="FEC842"/>
                </a:solidFill>
                <a:latin typeface="Roboto Slab ExtraLight"/>
                <a:ea typeface="Roboto Slab ExtraLight"/>
                <a:cs typeface="Roboto Slab ExtraLight"/>
                <a:sym typeface="Roboto Slab ExtraLight"/>
              </a:rPr>
              <a:t>Behind the scenes, lots of Human Rights Defenders are working to make things happen</a:t>
            </a:r>
            <a:endParaRPr sz="2600" b="1">
              <a:solidFill>
                <a:srgbClr val="FEC842"/>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82"/>
        <p:cNvGrpSpPr/>
        <p:nvPr/>
      </p:nvGrpSpPr>
      <p:grpSpPr>
        <a:xfrm>
          <a:off x="0" y="0"/>
          <a:ext cx="0" cy="0"/>
          <a:chOff x="0" y="0"/>
          <a:chExt cx="0" cy="0"/>
        </a:xfrm>
      </p:grpSpPr>
      <p:sp>
        <p:nvSpPr>
          <p:cNvPr id="83" name="Google Shape;83;p18"/>
          <p:cNvSpPr/>
          <p:nvPr/>
        </p:nvSpPr>
        <p:spPr>
          <a:xfrm rot="5400000">
            <a:off x="-1401750" y="1442100"/>
            <a:ext cx="5093100" cy="2259300"/>
          </a:xfrm>
          <a:prstGeom prst="rect">
            <a:avLst/>
          </a:prstGeom>
          <a:solidFill>
            <a:srgbClr val="FEC8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8"/>
          <p:cNvPicPr preferRelativeResize="0"/>
          <p:nvPr/>
        </p:nvPicPr>
        <p:blipFill rotWithShape="1">
          <a:blip r:embed="rId3">
            <a:alphaModFix/>
          </a:blip>
          <a:srcRect l="17655" r="12478"/>
          <a:stretch/>
        </p:blipFill>
        <p:spPr>
          <a:xfrm>
            <a:off x="220176" y="1686025"/>
            <a:ext cx="1767824" cy="1619059"/>
          </a:xfrm>
          <a:prstGeom prst="rect">
            <a:avLst/>
          </a:prstGeom>
          <a:noFill/>
          <a:ln>
            <a:noFill/>
          </a:ln>
        </p:spPr>
      </p:pic>
      <p:pic>
        <p:nvPicPr>
          <p:cNvPr id="85" name="Google Shape;85;p18"/>
          <p:cNvPicPr preferRelativeResize="0"/>
          <p:nvPr/>
        </p:nvPicPr>
        <p:blipFill rotWithShape="1">
          <a:blip r:embed="rId4">
            <a:alphaModFix/>
          </a:blip>
          <a:srcRect l="29542"/>
          <a:stretch/>
        </p:blipFill>
        <p:spPr>
          <a:xfrm>
            <a:off x="220175" y="3445601"/>
            <a:ext cx="1767825" cy="1672700"/>
          </a:xfrm>
          <a:prstGeom prst="rect">
            <a:avLst/>
          </a:prstGeom>
          <a:noFill/>
          <a:ln>
            <a:noFill/>
          </a:ln>
        </p:spPr>
      </p:pic>
      <p:pic>
        <p:nvPicPr>
          <p:cNvPr id="86" name="Google Shape;86;p18"/>
          <p:cNvPicPr preferRelativeResize="0"/>
          <p:nvPr/>
        </p:nvPicPr>
        <p:blipFill rotWithShape="1">
          <a:blip r:embed="rId5">
            <a:alphaModFix/>
          </a:blip>
          <a:srcRect t="-3370" r="20172" b="3369"/>
          <a:stretch/>
        </p:blipFill>
        <p:spPr>
          <a:xfrm>
            <a:off x="220163" y="0"/>
            <a:ext cx="1767825" cy="1584934"/>
          </a:xfrm>
          <a:prstGeom prst="rect">
            <a:avLst/>
          </a:prstGeom>
          <a:noFill/>
          <a:ln>
            <a:noFill/>
          </a:ln>
        </p:spPr>
      </p:pic>
      <p:sp>
        <p:nvSpPr>
          <p:cNvPr id="87" name="Google Shape;87;p18"/>
          <p:cNvSpPr txBox="1"/>
          <p:nvPr/>
        </p:nvSpPr>
        <p:spPr>
          <a:xfrm>
            <a:off x="2686050" y="485263"/>
            <a:ext cx="6564600" cy="61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rgbClr val="FEC842"/>
                </a:solidFill>
                <a:latin typeface="Roboto Slab"/>
                <a:ea typeface="Roboto Slab"/>
                <a:cs typeface="Roboto Slab"/>
                <a:sym typeface="Roboto Slab"/>
              </a:rPr>
              <a:t>Stakeholder Mapping and Analysis</a:t>
            </a:r>
            <a:endParaRPr sz="2700" b="1">
              <a:solidFill>
                <a:srgbClr val="FEC842"/>
              </a:solidFill>
              <a:latin typeface="Roboto Slab"/>
              <a:ea typeface="Roboto Slab"/>
              <a:cs typeface="Roboto Slab"/>
              <a:sym typeface="Roboto Slab"/>
            </a:endParaRPr>
          </a:p>
        </p:txBody>
      </p:sp>
      <p:sp>
        <p:nvSpPr>
          <p:cNvPr id="88" name="Google Shape;88;p18"/>
          <p:cNvSpPr txBox="1"/>
          <p:nvPr/>
        </p:nvSpPr>
        <p:spPr>
          <a:xfrm>
            <a:off x="2686050" y="1965425"/>
            <a:ext cx="6564600" cy="61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rgbClr val="FEC842"/>
                </a:solidFill>
                <a:latin typeface="Roboto Slab"/>
                <a:ea typeface="Roboto Slab"/>
                <a:cs typeface="Roboto Slab"/>
                <a:sym typeface="Roboto Slab"/>
              </a:rPr>
              <a:t>Communications Outreach</a:t>
            </a:r>
            <a:endParaRPr sz="2700" b="1">
              <a:solidFill>
                <a:srgbClr val="FEC842"/>
              </a:solidFill>
              <a:latin typeface="Roboto Slab"/>
              <a:ea typeface="Roboto Slab"/>
              <a:cs typeface="Roboto Slab"/>
              <a:sym typeface="Roboto Slab"/>
            </a:endParaRPr>
          </a:p>
        </p:txBody>
      </p:sp>
      <p:sp>
        <p:nvSpPr>
          <p:cNvPr id="89" name="Google Shape;89;p18"/>
          <p:cNvSpPr txBox="1"/>
          <p:nvPr/>
        </p:nvSpPr>
        <p:spPr>
          <a:xfrm>
            <a:off x="2686050" y="3445600"/>
            <a:ext cx="6564600" cy="61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rgbClr val="FEC842"/>
                </a:solidFill>
                <a:latin typeface="Roboto Slab"/>
                <a:ea typeface="Roboto Slab"/>
                <a:cs typeface="Roboto Slab"/>
                <a:sym typeface="Roboto Slab"/>
              </a:rPr>
              <a:t>Resource Allocation</a:t>
            </a:r>
            <a:endParaRPr sz="2700" b="1">
              <a:solidFill>
                <a:srgbClr val="FEC842"/>
              </a:solidFill>
              <a:latin typeface="Roboto Slab"/>
              <a:ea typeface="Roboto Slab"/>
              <a:cs typeface="Roboto Slab"/>
              <a:sym typeface="Roboto Slab"/>
            </a:endParaRPr>
          </a:p>
        </p:txBody>
      </p:sp>
      <p:sp>
        <p:nvSpPr>
          <p:cNvPr id="90" name="Google Shape;90;p18"/>
          <p:cNvSpPr txBox="1"/>
          <p:nvPr/>
        </p:nvSpPr>
        <p:spPr>
          <a:xfrm>
            <a:off x="2706000" y="3936300"/>
            <a:ext cx="6524700" cy="52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EC842"/>
                </a:solidFill>
                <a:latin typeface="Roboto Slab ExtraLight"/>
                <a:ea typeface="Roboto Slab ExtraLight"/>
                <a:cs typeface="Roboto Slab ExtraLight"/>
                <a:sym typeface="Roboto Slab ExtraLight"/>
              </a:rPr>
              <a:t>What tools do we have?</a:t>
            </a:r>
            <a:endParaRPr sz="2500">
              <a:solidFill>
                <a:srgbClr val="FEC842"/>
              </a:solidFill>
              <a:latin typeface="Roboto Slab ExtraLight"/>
              <a:ea typeface="Roboto Slab ExtraLight"/>
              <a:cs typeface="Roboto Slab ExtraLight"/>
              <a:sym typeface="Roboto Slab ExtraLight"/>
            </a:endParaRPr>
          </a:p>
        </p:txBody>
      </p:sp>
      <p:sp>
        <p:nvSpPr>
          <p:cNvPr id="91" name="Google Shape;91;p18"/>
          <p:cNvSpPr txBox="1"/>
          <p:nvPr/>
        </p:nvSpPr>
        <p:spPr>
          <a:xfrm>
            <a:off x="2706000" y="2475800"/>
            <a:ext cx="6524700" cy="52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EC842"/>
                </a:solidFill>
                <a:latin typeface="Roboto Slab ExtraLight"/>
                <a:ea typeface="Roboto Slab ExtraLight"/>
                <a:cs typeface="Roboto Slab ExtraLight"/>
                <a:sym typeface="Roboto Slab ExtraLight"/>
              </a:rPr>
              <a:t>How do we talk to them?</a:t>
            </a:r>
            <a:endParaRPr sz="2500">
              <a:solidFill>
                <a:srgbClr val="FEC842"/>
              </a:solidFill>
              <a:latin typeface="Roboto Slab ExtraLight"/>
              <a:ea typeface="Roboto Slab ExtraLight"/>
              <a:cs typeface="Roboto Slab ExtraLight"/>
              <a:sym typeface="Roboto Slab ExtraLight"/>
            </a:endParaRPr>
          </a:p>
        </p:txBody>
      </p:sp>
      <p:sp>
        <p:nvSpPr>
          <p:cNvPr id="92" name="Google Shape;92;p18"/>
          <p:cNvSpPr txBox="1"/>
          <p:nvPr/>
        </p:nvSpPr>
        <p:spPr>
          <a:xfrm>
            <a:off x="2706000" y="1015300"/>
            <a:ext cx="6524700" cy="52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EC842"/>
                </a:solidFill>
                <a:latin typeface="Roboto Slab ExtraLight"/>
                <a:ea typeface="Roboto Slab ExtraLight"/>
                <a:cs typeface="Roboto Slab ExtraLight"/>
                <a:sym typeface="Roboto Slab ExtraLight"/>
              </a:rPr>
              <a:t>Who should we talk to?</a:t>
            </a:r>
            <a:endParaRPr sz="2500">
              <a:solidFill>
                <a:srgbClr val="FEC842"/>
              </a:solidFill>
              <a:latin typeface="Roboto Slab ExtraLight"/>
              <a:ea typeface="Roboto Slab ExtraLight"/>
              <a:cs typeface="Roboto Slab ExtraLight"/>
              <a:sym typeface="Roboto Slab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96"/>
        <p:cNvGrpSpPr/>
        <p:nvPr/>
      </p:nvGrpSpPr>
      <p:grpSpPr>
        <a:xfrm>
          <a:off x="0" y="0"/>
          <a:ext cx="0" cy="0"/>
          <a:chOff x="0" y="0"/>
          <a:chExt cx="0" cy="0"/>
        </a:xfrm>
      </p:grpSpPr>
      <p:sp>
        <p:nvSpPr>
          <p:cNvPr id="97" name="Google Shape;97;p19"/>
          <p:cNvSpPr txBox="1"/>
          <p:nvPr/>
        </p:nvSpPr>
        <p:spPr>
          <a:xfrm>
            <a:off x="834600" y="458250"/>
            <a:ext cx="7474800" cy="4023300"/>
          </a:xfrm>
          <a:prstGeom prst="rect">
            <a:avLst/>
          </a:prstGeom>
          <a:noFill/>
          <a:ln>
            <a:noFill/>
          </a:ln>
        </p:spPr>
        <p:txBody>
          <a:bodyPr spcFirstLastPara="1" wrap="square" lIns="91425" tIns="91425" rIns="91425" bIns="91425" anchor="ctr" anchorCtr="0">
            <a:noAutofit/>
          </a:bodyPr>
          <a:lstStyle/>
          <a:p>
            <a:pPr marL="0" lvl="0" indent="0" algn="l" rtl="0">
              <a:lnSpc>
                <a:spcPct val="106999"/>
              </a:lnSpc>
              <a:spcBef>
                <a:spcPts val="0"/>
              </a:spcBef>
              <a:spcAft>
                <a:spcPts val="0"/>
              </a:spcAft>
              <a:buClr>
                <a:schemeClr val="dk1"/>
              </a:buClr>
              <a:buSzPts val="1100"/>
              <a:buFont typeface="Arial"/>
              <a:buNone/>
            </a:pPr>
            <a:r>
              <a:rPr lang="en" sz="2200">
                <a:solidFill>
                  <a:srgbClr val="FEC842"/>
                </a:solidFill>
                <a:latin typeface="Roboto Slab"/>
                <a:ea typeface="Roboto Slab"/>
                <a:cs typeface="Roboto Slab"/>
                <a:sym typeface="Roboto Slab"/>
              </a:rPr>
              <a:t>While Advocacy Tasks can be the most publicly visible part of a campaign, there’s also a lot of behind-the-scenes preparation that HRDs need to consider:</a:t>
            </a:r>
            <a:endParaRPr sz="1100">
              <a:solidFill>
                <a:srgbClr val="FEC842"/>
              </a:solidFill>
              <a:latin typeface="Roboto Slab"/>
              <a:ea typeface="Roboto Slab"/>
              <a:cs typeface="Roboto Slab"/>
              <a:sym typeface="Roboto Slab"/>
            </a:endParaRPr>
          </a:p>
          <a:p>
            <a:pPr marL="457200" lvl="0" indent="-368300" algn="l" rtl="0">
              <a:lnSpc>
                <a:spcPct val="106999"/>
              </a:lnSpc>
              <a:spcBef>
                <a:spcPts val="800"/>
              </a:spcBef>
              <a:spcAft>
                <a:spcPts val="0"/>
              </a:spcAft>
              <a:buClr>
                <a:srgbClr val="FEC842"/>
              </a:buClr>
              <a:buSzPts val="2200"/>
              <a:buFont typeface="Roboto Slab"/>
              <a:buChar char="●"/>
            </a:pPr>
            <a:r>
              <a:rPr lang="en" sz="2200" b="1">
                <a:solidFill>
                  <a:srgbClr val="FEC842"/>
                </a:solidFill>
                <a:latin typeface="Roboto Slab"/>
                <a:ea typeface="Roboto Slab"/>
                <a:cs typeface="Roboto Slab"/>
                <a:sym typeface="Roboto Slab"/>
              </a:rPr>
              <a:t>Physical Safety</a:t>
            </a:r>
            <a:r>
              <a:rPr lang="en" sz="2200">
                <a:solidFill>
                  <a:srgbClr val="FEC842"/>
                </a:solidFill>
                <a:latin typeface="Roboto Slab"/>
                <a:ea typeface="Roboto Slab"/>
                <a:cs typeface="Roboto Slab"/>
                <a:sym typeface="Roboto Slab"/>
              </a:rPr>
              <a:t> </a:t>
            </a:r>
            <a:r>
              <a:rPr lang="en" sz="2200">
                <a:solidFill>
                  <a:srgbClr val="FEC842"/>
                </a:solidFill>
                <a:latin typeface="Roboto Slab Light"/>
                <a:ea typeface="Roboto Slab Light"/>
                <a:cs typeface="Roboto Slab Light"/>
                <a:sym typeface="Roboto Slab Light"/>
              </a:rPr>
              <a:t>– maintaining the personal security of all their assets, including team members, stakeholders, office premises, etc.</a:t>
            </a:r>
            <a:endParaRPr sz="2200">
              <a:solidFill>
                <a:srgbClr val="FEC842"/>
              </a:solidFill>
              <a:latin typeface="Roboto Slab Light"/>
              <a:ea typeface="Roboto Slab Light"/>
              <a:cs typeface="Roboto Slab Light"/>
              <a:sym typeface="Roboto Slab Light"/>
            </a:endParaRPr>
          </a:p>
          <a:p>
            <a:pPr marL="457200" lvl="0" indent="-368300" algn="l" rtl="0">
              <a:lnSpc>
                <a:spcPct val="106999"/>
              </a:lnSpc>
              <a:spcBef>
                <a:spcPts val="0"/>
              </a:spcBef>
              <a:spcAft>
                <a:spcPts val="0"/>
              </a:spcAft>
              <a:buClr>
                <a:srgbClr val="FEC842"/>
              </a:buClr>
              <a:buSzPts val="2200"/>
              <a:buFont typeface="Roboto Slab"/>
              <a:buChar char="●"/>
            </a:pPr>
            <a:r>
              <a:rPr lang="en" sz="2200" b="1">
                <a:solidFill>
                  <a:srgbClr val="FEC842"/>
                </a:solidFill>
                <a:latin typeface="Roboto Slab"/>
                <a:ea typeface="Roboto Slab"/>
                <a:cs typeface="Roboto Slab"/>
                <a:sym typeface="Roboto Slab"/>
              </a:rPr>
              <a:t>Digital Security</a:t>
            </a:r>
            <a:r>
              <a:rPr lang="en" sz="2200">
                <a:solidFill>
                  <a:srgbClr val="FEC842"/>
                </a:solidFill>
                <a:latin typeface="Roboto Slab"/>
                <a:ea typeface="Roboto Slab"/>
                <a:cs typeface="Roboto Slab"/>
                <a:sym typeface="Roboto Slab"/>
              </a:rPr>
              <a:t> </a:t>
            </a:r>
            <a:r>
              <a:rPr lang="en" sz="2200">
                <a:solidFill>
                  <a:srgbClr val="FEC842"/>
                </a:solidFill>
                <a:latin typeface="Roboto Slab Light"/>
                <a:ea typeface="Roboto Slab Light"/>
                <a:cs typeface="Roboto Slab Light"/>
                <a:sym typeface="Roboto Slab Light"/>
              </a:rPr>
              <a:t>– protecting information and communications,</a:t>
            </a:r>
            <a:endParaRPr sz="2200">
              <a:solidFill>
                <a:srgbClr val="FEC842"/>
              </a:solidFill>
              <a:latin typeface="Roboto Slab Light"/>
              <a:ea typeface="Roboto Slab Light"/>
              <a:cs typeface="Roboto Slab Light"/>
              <a:sym typeface="Roboto Slab Light"/>
            </a:endParaRPr>
          </a:p>
          <a:p>
            <a:pPr marL="457200" lvl="0" indent="-368300" algn="l" rtl="0">
              <a:lnSpc>
                <a:spcPct val="106999"/>
              </a:lnSpc>
              <a:spcBef>
                <a:spcPts val="0"/>
              </a:spcBef>
              <a:spcAft>
                <a:spcPts val="0"/>
              </a:spcAft>
              <a:buClr>
                <a:srgbClr val="FEC842"/>
              </a:buClr>
              <a:buSzPts val="2200"/>
              <a:buFont typeface="Roboto Slab"/>
              <a:buChar char="●"/>
            </a:pPr>
            <a:r>
              <a:rPr lang="en" sz="2200" b="1">
                <a:solidFill>
                  <a:srgbClr val="FEC842"/>
                </a:solidFill>
                <a:latin typeface="Roboto Slab"/>
                <a:ea typeface="Roboto Slab"/>
                <a:cs typeface="Roboto Slab"/>
                <a:sym typeface="Roboto Slab"/>
              </a:rPr>
              <a:t>Mental Wellbeing</a:t>
            </a:r>
            <a:r>
              <a:rPr lang="en" sz="2200">
                <a:solidFill>
                  <a:srgbClr val="FEC842"/>
                </a:solidFill>
                <a:latin typeface="Roboto Slab"/>
                <a:ea typeface="Roboto Slab"/>
                <a:cs typeface="Roboto Slab"/>
                <a:sym typeface="Roboto Slab"/>
              </a:rPr>
              <a:t> </a:t>
            </a:r>
            <a:r>
              <a:rPr lang="en" sz="2200">
                <a:solidFill>
                  <a:srgbClr val="FEC842"/>
                </a:solidFill>
                <a:latin typeface="Roboto Slab Light"/>
                <a:ea typeface="Roboto Slab Light"/>
                <a:cs typeface="Roboto Slab Light"/>
                <a:sym typeface="Roboto Slab Light"/>
              </a:rPr>
              <a:t>– managing emotional self-care</a:t>
            </a:r>
            <a:endParaRPr sz="2600">
              <a:solidFill>
                <a:srgbClr val="FEC842"/>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3D47"/>
        </a:solidFill>
        <a:effectLst/>
      </p:bgPr>
    </p:bg>
    <p:spTree>
      <p:nvGrpSpPr>
        <p:cNvPr id="1" name="Shape 101"/>
        <p:cNvGrpSpPr/>
        <p:nvPr/>
      </p:nvGrpSpPr>
      <p:grpSpPr>
        <a:xfrm>
          <a:off x="0" y="0"/>
          <a:ext cx="0" cy="0"/>
          <a:chOff x="0" y="0"/>
          <a:chExt cx="0" cy="0"/>
        </a:xfrm>
      </p:grpSpPr>
      <p:sp>
        <p:nvSpPr>
          <p:cNvPr id="102" name="Google Shape;102;p20"/>
          <p:cNvSpPr txBox="1"/>
          <p:nvPr/>
        </p:nvSpPr>
        <p:spPr>
          <a:xfrm>
            <a:off x="666300" y="1525950"/>
            <a:ext cx="7811400" cy="17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EC842"/>
                </a:solidFill>
                <a:latin typeface="Roboto Slab"/>
                <a:ea typeface="Roboto Slab"/>
                <a:cs typeface="Roboto Slab"/>
                <a:sym typeface="Roboto Slab"/>
              </a:rPr>
              <a:t>Advocacy is about participation in public life, and participation is a human right</a:t>
            </a:r>
            <a:endParaRPr sz="3000" b="1">
              <a:solidFill>
                <a:srgbClr val="FEC842"/>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On-screen Show (16:9)</PresentationFormat>
  <Paragraphs>42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Roboto Slab</vt:lpstr>
      <vt:lpstr>Roboto Slab Light</vt:lpstr>
      <vt:lpstr>Roboto Slab Medium</vt:lpstr>
      <vt:lpstr>Roboto Slab ExtraLight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Kelly</dc:creator>
  <cp:lastModifiedBy>Christina Kelly</cp:lastModifiedBy>
  <cp:revision>1</cp:revision>
  <dcterms:modified xsi:type="dcterms:W3CDTF">2025-02-21T15:38:01Z</dcterms:modified>
</cp:coreProperties>
</file>