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7315200" cy="9601200"/>
  <p:embeddedFontLst>
    <p:embeddedFont>
      <p:font typeface="Roboto Slab" pitchFamily="2" charset="0"/>
      <p:regular r:id="rId10"/>
      <p:bold r:id="rId11"/>
    </p:embeddedFont>
    <p:embeddedFont>
      <p:font typeface="Roboto Slab Medium" pitchFamily="2"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655" autoAdjust="0"/>
  </p:normalViewPr>
  <p:slideViewPr>
    <p:cSldViewPr snapToGrid="0">
      <p:cViewPr varScale="1">
        <p:scale>
          <a:sx n="69" d="100"/>
          <a:sy n="69" d="100"/>
        </p:scale>
        <p:origin x="2736"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31520" y="4560570"/>
            <a:ext cx="5852160" cy="4320540"/>
          </a:xfrm>
          <a:prstGeom prst="rect">
            <a:avLst/>
          </a:prstGeom>
          <a:noFill/>
          <a:ln>
            <a:noFill/>
          </a:ln>
        </p:spPr>
        <p:txBody>
          <a:bodyPr spcFirstLastPara="1" wrap="square" lIns="96645" tIns="96645" rIns="96645" bIns="9664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28465183b6_0_104: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28465183b6_0_104: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Clr>
                <a:schemeClr val="dk1"/>
              </a:buClr>
              <a:buNone/>
            </a:pPr>
            <a:r>
              <a:rPr lang="en" i="1">
                <a:solidFill>
                  <a:schemeClr val="dk1"/>
                </a:solidFill>
              </a:rPr>
              <a:t>This slide deck is designed to provide relevant instruction surrounding Starlight Stadium: Episode 3. Trainers should feel at liberty to use or adapt this slide deck to their own purposes, depending on how the game will be played, and what experience level their students possess. </a:t>
            </a:r>
            <a:endParaRPr i="1">
              <a:solidFill>
                <a:schemeClr val="dk1"/>
              </a:solidFill>
            </a:endParaRPr>
          </a:p>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28465183b6_0_50: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28465183b6_0_50: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Clr>
                <a:schemeClr val="dk1"/>
              </a:buClr>
              <a:buNone/>
            </a:pPr>
            <a:r>
              <a:rPr lang="en">
                <a:solidFill>
                  <a:schemeClr val="dk1"/>
                </a:solidFill>
              </a:rPr>
              <a:t>Verification and analysis are separate but closely related procedures that occur after the information has been gathered. Both must be performed according to procedure in order for information to be considered credible, and to be included in future reporting or advocacy actions.</a:t>
            </a:r>
            <a:endParaRPr>
              <a:solidFill>
                <a:schemeClr val="dk1"/>
              </a:solidFill>
            </a:endParaRPr>
          </a:p>
          <a:p>
            <a:pPr marL="0" indent="0">
              <a:lnSpc>
                <a:spcPct val="115000"/>
              </a:lnSpc>
              <a:buClr>
                <a:schemeClr val="dk1"/>
              </a:buClr>
              <a:buNone/>
            </a:pPr>
            <a:endParaRPr>
              <a:solidFill>
                <a:schemeClr val="dk1"/>
              </a:solidFill>
            </a:endParaRPr>
          </a:p>
          <a:p>
            <a:pPr marL="0" indent="0">
              <a:lnSpc>
                <a:spcPct val="115000"/>
              </a:lnSpc>
              <a:buClr>
                <a:schemeClr val="dk1"/>
              </a:buClr>
              <a:buNone/>
            </a:pPr>
            <a:r>
              <a:rPr lang="en">
                <a:solidFill>
                  <a:schemeClr val="dk1"/>
                </a:solidFill>
              </a:rPr>
              <a:t>As an example, you can propose a simple scenario to the class (e.g. “a report that police are stopping and searching all cars at a certain checkpoint”). Ask them the following two questions:</a:t>
            </a:r>
            <a:endParaRPr>
              <a:solidFill>
                <a:schemeClr val="dk1"/>
              </a:solidFill>
            </a:endParaRPr>
          </a:p>
          <a:p>
            <a:pPr marL="483306" indent="-315491">
              <a:lnSpc>
                <a:spcPct val="115000"/>
              </a:lnSpc>
              <a:buClr>
                <a:schemeClr val="dk1"/>
              </a:buClr>
              <a:buChar char="-"/>
            </a:pPr>
            <a:r>
              <a:rPr lang="en">
                <a:solidFill>
                  <a:schemeClr val="dk1"/>
                </a:solidFill>
              </a:rPr>
              <a:t>How would you verify this claim as true or false?</a:t>
            </a:r>
            <a:endParaRPr>
              <a:solidFill>
                <a:schemeClr val="dk1"/>
              </a:solidFill>
            </a:endParaRPr>
          </a:p>
          <a:p>
            <a:pPr marL="966612" lvl="1" indent="-315491">
              <a:lnSpc>
                <a:spcPct val="115000"/>
              </a:lnSpc>
              <a:buClr>
                <a:schemeClr val="dk1"/>
              </a:buClr>
              <a:buChar char="-"/>
            </a:pPr>
            <a:r>
              <a:rPr lang="en">
                <a:solidFill>
                  <a:schemeClr val="dk1"/>
                </a:solidFill>
              </a:rPr>
              <a:t>Possible answers: social media monitoring (has it been reported online); checking traffic apps; getting in contact with those who reported; conducting direct observation at the checkpoint; etc. </a:t>
            </a:r>
            <a:endParaRPr>
              <a:solidFill>
                <a:schemeClr val="dk1"/>
              </a:solidFill>
            </a:endParaRPr>
          </a:p>
          <a:p>
            <a:pPr marL="483306" indent="-315491">
              <a:lnSpc>
                <a:spcPct val="115000"/>
              </a:lnSpc>
              <a:buClr>
                <a:schemeClr val="dk1"/>
              </a:buClr>
              <a:buChar char="-"/>
            </a:pPr>
            <a:r>
              <a:rPr lang="en">
                <a:solidFill>
                  <a:schemeClr val="dk1"/>
                </a:solidFill>
              </a:rPr>
              <a:t> Once verified, what factors would determine if the event violated human rights?</a:t>
            </a:r>
            <a:endParaRPr>
              <a:solidFill>
                <a:schemeClr val="dk1"/>
              </a:solidFill>
            </a:endParaRPr>
          </a:p>
          <a:p>
            <a:pPr marL="966612" lvl="1" indent="-315491">
              <a:lnSpc>
                <a:spcPct val="115000"/>
              </a:lnSpc>
              <a:buClr>
                <a:schemeClr val="dk1"/>
              </a:buClr>
              <a:buChar char="-"/>
            </a:pPr>
            <a:r>
              <a:rPr lang="en">
                <a:solidFill>
                  <a:schemeClr val="dk1"/>
                </a:solidFill>
              </a:rPr>
              <a:t>Possible answers: Scope; reasons for searching cars; practices and actions taken during the searches; relevant domestic legal background; etc. </a:t>
            </a:r>
            <a:endParaRPr i="1">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28465183b6_0_55: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28465183b6_0_55: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None/>
            </a:pPr>
            <a:r>
              <a:rPr lang="en">
                <a:solidFill>
                  <a:schemeClr val="dk1"/>
                </a:solidFill>
              </a:rPr>
              <a:t>The first step in determining how trustworthy information is, is determining how trustworthy the source of that information is. Consider the following factors:</a:t>
            </a:r>
            <a:endParaRPr>
              <a:solidFill>
                <a:schemeClr val="dk1"/>
              </a:solidFill>
            </a:endParaRPr>
          </a:p>
          <a:p>
            <a:pPr marL="483306" indent="-315491">
              <a:lnSpc>
                <a:spcPct val="115000"/>
              </a:lnSpc>
              <a:buClr>
                <a:schemeClr val="dk1"/>
              </a:buClr>
              <a:buChar char="-"/>
            </a:pPr>
            <a:r>
              <a:rPr lang="en">
                <a:solidFill>
                  <a:schemeClr val="dk1"/>
                </a:solidFill>
              </a:rPr>
              <a:t>Reliability – does the source have a history of being accurate, or relevant expert knowledge?</a:t>
            </a:r>
            <a:endParaRPr>
              <a:solidFill>
                <a:schemeClr val="dk1"/>
              </a:solidFill>
            </a:endParaRPr>
          </a:p>
          <a:p>
            <a:pPr marL="483306" indent="-315491">
              <a:lnSpc>
                <a:spcPct val="115000"/>
              </a:lnSpc>
              <a:buClr>
                <a:schemeClr val="dk1"/>
              </a:buClr>
              <a:buChar char="-"/>
            </a:pPr>
            <a:r>
              <a:rPr lang="en">
                <a:solidFill>
                  <a:schemeClr val="dk1"/>
                </a:solidFill>
              </a:rPr>
              <a:t>Impartiality – there are no truly unbiased sources, especially when dealing with people’s first-hand accounts. However, it’s important to consider if a source has a strong reason to distort the truth. Presence of bias does not render the information inaccurate; it merely adds another element to consider during verification.</a:t>
            </a:r>
            <a:endParaRPr>
              <a:solidFill>
                <a:schemeClr val="dk1"/>
              </a:solidFill>
            </a:endParaRPr>
          </a:p>
          <a:p>
            <a:pPr marL="483306" indent="-315491">
              <a:lnSpc>
                <a:spcPct val="115000"/>
              </a:lnSpc>
              <a:buClr>
                <a:schemeClr val="dk1"/>
              </a:buClr>
              <a:buChar char="-"/>
            </a:pPr>
            <a:r>
              <a:rPr lang="en">
                <a:solidFill>
                  <a:schemeClr val="dk1"/>
                </a:solidFill>
              </a:rPr>
              <a:t>Anonymity (or lack thereof) - Especially with the current state of social media, anonymous accounts are widely prevalent. Being able to confirm your source’s identity is a way to lend authenticity to what they have to say.</a:t>
            </a:r>
            <a:endParaRPr i="1">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28465183b6_0_6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28465183b6_0_61: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Clr>
                <a:schemeClr val="dk1"/>
              </a:buClr>
              <a:buNone/>
            </a:pPr>
            <a:r>
              <a:rPr lang="en" dirty="0">
                <a:solidFill>
                  <a:schemeClr val="dk1"/>
                </a:solidFill>
              </a:rPr>
              <a:t>Finding at least three sources is called “triangulation” and is a way to provide a balanced understanding of events, rather than relying on a single account. Additionally, it’s important for accounts to represent different positions on an issue (for example, the account of the guards vs. the account of the prisoners, or the account of the protestors vs. the account of the police).</a:t>
            </a:r>
            <a:endParaRPr dirty="0">
              <a:solidFill>
                <a:schemeClr val="dk1"/>
              </a:solidFill>
            </a:endParaRPr>
          </a:p>
          <a:p>
            <a:pPr marL="0" indent="0">
              <a:lnSpc>
                <a:spcPct val="115000"/>
              </a:lnSpc>
              <a:buClr>
                <a:schemeClr val="dk1"/>
              </a:buClr>
              <a:buNone/>
            </a:pPr>
            <a:endParaRPr dirty="0">
              <a:solidFill>
                <a:schemeClr val="dk1"/>
              </a:solidFill>
            </a:endParaRPr>
          </a:p>
          <a:p>
            <a:pPr marL="0" indent="0">
              <a:lnSpc>
                <a:spcPct val="115000"/>
              </a:lnSpc>
              <a:buClr>
                <a:schemeClr val="dk1"/>
              </a:buClr>
              <a:buNone/>
            </a:pPr>
            <a:r>
              <a:rPr lang="en" dirty="0">
                <a:solidFill>
                  <a:schemeClr val="dk1"/>
                </a:solidFill>
              </a:rPr>
              <a:t>Note that “sources” can refer to a variety of information - you can triangulate testimony with official documents, OSINT information, public statements, photos, and so on. Testimonies do not need to be verified solely by other testimonies. </a:t>
            </a:r>
            <a:endParaRPr dirty="0">
              <a:solidFill>
                <a:schemeClr val="dk1"/>
              </a:solidFill>
            </a:endParaRPr>
          </a:p>
          <a:p>
            <a:pPr marL="0" indent="0">
              <a:lnSpc>
                <a:spcPct val="115000"/>
              </a:lnSpc>
              <a:buClr>
                <a:schemeClr val="dk1"/>
              </a:buClr>
              <a:buNone/>
            </a:pPr>
            <a:endParaRPr dirty="0">
              <a:solidFill>
                <a:schemeClr val="dk1"/>
              </a:solidFill>
            </a:endParaRPr>
          </a:p>
          <a:p>
            <a:pPr marL="0" indent="0">
              <a:lnSpc>
                <a:spcPct val="115000"/>
              </a:lnSpc>
              <a:buClr>
                <a:schemeClr val="dk1"/>
              </a:buClr>
              <a:buNone/>
            </a:pPr>
            <a:r>
              <a:rPr lang="en" dirty="0">
                <a:solidFill>
                  <a:schemeClr val="dk1"/>
                </a:solidFill>
              </a:rPr>
              <a:t>Note that if you cannot triangulate a piece of testimony, that doesn’t mean it has to be discarded - it just needs to be contextualised as such, using hedges such as “allegedly” or “reportedly”. </a:t>
            </a:r>
            <a:endParaRPr i="1" dirty="0">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28465183b6_0_66: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28465183b6_0_66: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Clr>
                <a:schemeClr val="dk1"/>
              </a:buClr>
              <a:buNone/>
            </a:pPr>
            <a:r>
              <a:rPr lang="en" dirty="0">
                <a:solidFill>
                  <a:schemeClr val="dk1"/>
                </a:solidFill>
                <a:latin typeface="+mn-lt"/>
              </a:rPr>
              <a:t>While there’s not a definitive “threshold” for what constitutes a human rights violation, the more an incident violates any of these three principles, the more likely it is to be violated. Here’s a quick summary of what each check means.</a:t>
            </a:r>
            <a:endParaRPr dirty="0">
              <a:solidFill>
                <a:schemeClr val="dk1"/>
              </a:solidFill>
              <a:latin typeface="+mn-lt"/>
            </a:endParaRPr>
          </a:p>
          <a:p>
            <a:pPr marL="483306" indent="-315491">
              <a:lnSpc>
                <a:spcPct val="115000"/>
              </a:lnSpc>
              <a:buClr>
                <a:schemeClr val="dk1"/>
              </a:buClr>
              <a:buChar char="-"/>
            </a:pPr>
            <a:r>
              <a:rPr lang="en" dirty="0">
                <a:solidFill>
                  <a:schemeClr val="dk1"/>
                </a:solidFill>
                <a:latin typeface="+mn-lt"/>
              </a:rPr>
              <a:t>Legality: Was the action allowed under the law as currently written?</a:t>
            </a:r>
            <a:endParaRPr dirty="0">
              <a:solidFill>
                <a:schemeClr val="dk1"/>
              </a:solidFill>
              <a:latin typeface="+mn-lt"/>
            </a:endParaRPr>
          </a:p>
          <a:p>
            <a:pPr marL="483306" indent="-315491">
              <a:lnSpc>
                <a:spcPct val="115000"/>
              </a:lnSpc>
              <a:buClr>
                <a:schemeClr val="dk1"/>
              </a:buClr>
              <a:buChar char="-"/>
            </a:pPr>
            <a:r>
              <a:rPr lang="en" dirty="0">
                <a:solidFill>
                  <a:schemeClr val="dk1"/>
                </a:solidFill>
                <a:latin typeface="+mn-lt"/>
              </a:rPr>
              <a:t>Legitimacy: Was the action justifiable for the sake of a “legitimate aim” (such as protection of national security or public safety)?</a:t>
            </a:r>
            <a:endParaRPr dirty="0">
              <a:solidFill>
                <a:schemeClr val="dk1"/>
              </a:solidFill>
              <a:latin typeface="+mn-lt"/>
            </a:endParaRPr>
          </a:p>
          <a:p>
            <a:pPr marL="483306" indent="-315491">
              <a:lnSpc>
                <a:spcPct val="115000"/>
              </a:lnSpc>
              <a:buClr>
                <a:schemeClr val="dk1"/>
              </a:buClr>
              <a:buChar char="-"/>
            </a:pPr>
            <a:r>
              <a:rPr lang="en" dirty="0">
                <a:solidFill>
                  <a:schemeClr val="dk1"/>
                </a:solidFill>
                <a:latin typeface="+mn-lt"/>
              </a:rPr>
              <a:t>Proportionality: Was the action appropriate to its intended effect, or was it excessive?</a:t>
            </a:r>
            <a:endParaRPr dirty="0">
              <a:solidFill>
                <a:schemeClr val="dk1"/>
              </a:solidFill>
              <a:latin typeface="+mn-lt"/>
            </a:endParaRPr>
          </a:p>
          <a:p>
            <a:pPr marL="0" indent="0">
              <a:lnSpc>
                <a:spcPct val="115000"/>
              </a:lnSpc>
              <a:buClr>
                <a:schemeClr val="dk1"/>
              </a:buClr>
              <a:buNone/>
            </a:pPr>
            <a:endParaRPr dirty="0">
              <a:solidFill>
                <a:schemeClr val="dk1"/>
              </a:solidFill>
              <a:latin typeface="+mn-lt"/>
            </a:endParaRPr>
          </a:p>
          <a:p>
            <a:pPr marL="0" indent="0">
              <a:lnSpc>
                <a:spcPct val="115000"/>
              </a:lnSpc>
              <a:buClr>
                <a:schemeClr val="dk1"/>
              </a:buClr>
              <a:buNone/>
            </a:pPr>
            <a:r>
              <a:rPr lang="en" dirty="0">
                <a:solidFill>
                  <a:schemeClr val="dk1"/>
                </a:solidFill>
                <a:latin typeface="+mn-lt"/>
              </a:rPr>
              <a:t>As an exercise, you might consider coaching students to come up with different responses for permutations of these factors – for example a response to a threat, </a:t>
            </a:r>
            <a:r>
              <a:rPr lang="en-GB" dirty="0">
                <a:solidFill>
                  <a:schemeClr val="dk1"/>
                </a:solidFill>
                <a:latin typeface="+mn-lt"/>
              </a:rPr>
              <a:t>which was legitimate but disproportionate vs. one that was allowed under the law but was disproportionate or unjustified in the specific context.</a:t>
            </a:r>
          </a:p>
          <a:p>
            <a:pPr marL="0" indent="0">
              <a:lnSpc>
                <a:spcPct val="115000"/>
              </a:lnSpc>
              <a:buClr>
                <a:schemeClr val="dk1"/>
              </a:buClr>
              <a:buNone/>
            </a:pPr>
            <a:endParaRPr lang="en-GB" sz="1100" i="1" dirty="0">
              <a:solidFill>
                <a:schemeClr val="tx1"/>
              </a:solidFill>
              <a:latin typeface="+mn-lt"/>
            </a:endParaRPr>
          </a:p>
          <a:p>
            <a:pPr marL="0" marR="0" lvl="0" indent="0" algn="l" defTabSz="914400" rtl="0" eaLnBrk="1" fontAlgn="auto" latinLnBrk="0" hangingPunct="1">
              <a:lnSpc>
                <a:spcPct val="115000"/>
              </a:lnSpc>
              <a:spcBef>
                <a:spcPts val="0"/>
              </a:spcBef>
              <a:spcAft>
                <a:spcPts val="0"/>
              </a:spcAft>
              <a:buClr>
                <a:schemeClr val="dk1"/>
              </a:buClr>
              <a:buSzPts val="1100"/>
              <a:buFont typeface="Arial"/>
              <a:buNone/>
              <a:tabLst/>
              <a:defRPr/>
            </a:pPr>
            <a:r>
              <a:rPr lang="en-US" sz="1100" dirty="0">
                <a:solidFill>
                  <a:schemeClr val="tx1"/>
                </a:solidFill>
                <a:effectLst/>
                <a:latin typeface="+mn-lt"/>
                <a:ea typeface="Aptos" panose="020B0004020202020204" pitchFamily="34" charset="0"/>
                <a:cs typeface="Aptos" panose="020B0004020202020204" pitchFamily="34" charset="0"/>
              </a:rPr>
              <a:t>In the discussion, you should always highlight that certain actions are </a:t>
            </a:r>
            <a:r>
              <a:rPr lang="en-US" sz="1100" u="sng" dirty="0">
                <a:solidFill>
                  <a:schemeClr val="tx1"/>
                </a:solidFill>
                <a:effectLst/>
                <a:latin typeface="+mn-lt"/>
                <a:ea typeface="Aptos" panose="020B0004020202020204" pitchFamily="34" charset="0"/>
                <a:cs typeface="Aptos" panose="020B0004020202020204" pitchFamily="34" charset="0"/>
              </a:rPr>
              <a:t>absolutely</a:t>
            </a:r>
            <a:r>
              <a:rPr lang="en-US" sz="1100" dirty="0">
                <a:solidFill>
                  <a:schemeClr val="tx1"/>
                </a:solidFill>
                <a:effectLst/>
                <a:latin typeface="+mn-lt"/>
                <a:ea typeface="Aptos" panose="020B0004020202020204" pitchFamily="34" charset="0"/>
                <a:cs typeface="Aptos" panose="020B0004020202020204" pitchFamily="34" charset="0"/>
              </a:rPr>
              <a:t> prohibited under international human rights law </a:t>
            </a:r>
            <a:r>
              <a:rPr lang="en-GB" sz="1100" dirty="0">
                <a:solidFill>
                  <a:schemeClr val="tx1"/>
                </a:solidFill>
                <a:effectLst/>
                <a:latin typeface="+mn-lt"/>
                <a:ea typeface="Aptos" panose="020B0004020202020204" pitchFamily="34" charset="0"/>
                <a:cs typeface="Aptos" panose="020B0004020202020204" pitchFamily="34" charset="0"/>
              </a:rPr>
              <a:t>(such as the prohibition of torture and other ill-treatment). Under no circumstances, can these be justified by a legitimate aim or other considerations.</a:t>
            </a:r>
          </a:p>
          <a:p>
            <a:pPr marL="0" indent="0">
              <a:lnSpc>
                <a:spcPct val="115000"/>
              </a:lnSpc>
              <a:buClr>
                <a:schemeClr val="dk1"/>
              </a:buClr>
              <a:buNone/>
            </a:pPr>
            <a:endParaRPr i="1" dirty="0">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28465183b6_0_78: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28465183b6_0_78: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None/>
            </a:pPr>
            <a:r>
              <a:rPr lang="en" dirty="0">
                <a:solidFill>
                  <a:schemeClr val="dk1"/>
                </a:solidFill>
              </a:rPr>
              <a:t>Following verification and analysis, findings can be presented in a report. Reports should be written in accordance with the human rights monitoring principles: information should be presented </a:t>
            </a:r>
            <a:r>
              <a:rPr lang="en" u="sng" dirty="0">
                <a:solidFill>
                  <a:schemeClr val="dk1"/>
                </a:solidFill>
              </a:rPr>
              <a:t>accurately</a:t>
            </a:r>
            <a:r>
              <a:rPr lang="en" dirty="0">
                <a:solidFill>
                  <a:schemeClr val="dk1"/>
                </a:solidFill>
              </a:rPr>
              <a:t>, with </a:t>
            </a:r>
            <a:r>
              <a:rPr lang="en" u="sng" dirty="0">
                <a:solidFill>
                  <a:schemeClr val="dk1"/>
                </a:solidFill>
              </a:rPr>
              <a:t>gender sensitivity</a:t>
            </a:r>
            <a:r>
              <a:rPr lang="en" dirty="0">
                <a:solidFill>
                  <a:schemeClr val="dk1"/>
                </a:solidFill>
              </a:rPr>
              <a:t>, to reinforce </a:t>
            </a:r>
            <a:r>
              <a:rPr lang="en" u="sng" dirty="0">
                <a:solidFill>
                  <a:schemeClr val="dk1"/>
                </a:solidFill>
              </a:rPr>
              <a:t>credibility</a:t>
            </a:r>
            <a:r>
              <a:rPr lang="en" dirty="0">
                <a:solidFill>
                  <a:schemeClr val="dk1"/>
                </a:solidFill>
              </a:rPr>
              <a:t> and </a:t>
            </a:r>
            <a:r>
              <a:rPr lang="en" u="sng" dirty="0">
                <a:solidFill>
                  <a:schemeClr val="dk1"/>
                </a:solidFill>
              </a:rPr>
              <a:t>legitimacy</a:t>
            </a:r>
            <a:r>
              <a:rPr lang="en" dirty="0">
                <a:solidFill>
                  <a:schemeClr val="dk1"/>
                </a:solidFill>
              </a:rPr>
              <a:t>. Conditions of interlocutors’ </a:t>
            </a:r>
            <a:r>
              <a:rPr lang="en" u="sng" dirty="0">
                <a:solidFill>
                  <a:schemeClr val="dk1"/>
                </a:solidFill>
              </a:rPr>
              <a:t>informed consent </a:t>
            </a:r>
            <a:r>
              <a:rPr lang="en" dirty="0">
                <a:solidFill>
                  <a:schemeClr val="dk1"/>
                </a:solidFill>
              </a:rPr>
              <a:t>should be respected to ensure that the report </a:t>
            </a:r>
            <a:r>
              <a:rPr lang="en" u="sng" dirty="0">
                <a:solidFill>
                  <a:schemeClr val="dk1"/>
                </a:solidFill>
              </a:rPr>
              <a:t>does no harm </a:t>
            </a:r>
            <a:r>
              <a:rPr lang="en" dirty="0">
                <a:solidFill>
                  <a:schemeClr val="dk1"/>
                </a:solidFill>
              </a:rPr>
              <a:t>upon publication. </a:t>
            </a:r>
            <a:endParaRPr dirty="0">
              <a:solidFill>
                <a:schemeClr val="dk1"/>
              </a:solidFill>
            </a:endParaRPr>
          </a:p>
          <a:p>
            <a:pPr marL="0" indent="0">
              <a:lnSpc>
                <a:spcPct val="115000"/>
              </a:lnSpc>
              <a:buNone/>
            </a:pPr>
            <a:r>
              <a:rPr lang="en" dirty="0">
                <a:solidFill>
                  <a:schemeClr val="dk1"/>
                </a:solidFill>
              </a:rPr>
              <a:t>A report will often be structured with an executive summary, methodology section, legal framework section, findings section, and finish with a conclusions and recommendations section. The speaker can consider highlighting recent relevant reports and asking students to identify elements of the reports that are good or bad. </a:t>
            </a:r>
            <a:endParaRPr dirty="0">
              <a:solidFill>
                <a:schemeClr val="dk1"/>
              </a:solidFill>
            </a:endParaRPr>
          </a:p>
          <a:p>
            <a:pPr marL="0" indent="0">
              <a:lnSpc>
                <a:spcPct val="115000"/>
              </a:lnSpc>
              <a:buNone/>
            </a:pPr>
            <a:endParaRPr dirty="0">
              <a:solidFill>
                <a:schemeClr val="dk1"/>
              </a:solidFill>
            </a:endParaRPr>
          </a:p>
          <a:p>
            <a:pPr marL="0" indent="0">
              <a:lnSpc>
                <a:spcPct val="115000"/>
              </a:lnSpc>
              <a:buNone/>
            </a:pPr>
            <a:r>
              <a:rPr lang="en" dirty="0">
                <a:solidFill>
                  <a:schemeClr val="dk1"/>
                </a:solidFill>
              </a:rPr>
              <a:t>Recommendations can be proposed from the report’s findings and should be written following the SMART framework: </a:t>
            </a:r>
            <a:endParaRPr dirty="0">
              <a:solidFill>
                <a:schemeClr val="dk1"/>
              </a:solidFill>
            </a:endParaRPr>
          </a:p>
          <a:p>
            <a:pPr marL="483306" indent="-315491">
              <a:lnSpc>
                <a:spcPct val="115000"/>
              </a:lnSpc>
              <a:buClr>
                <a:schemeClr val="dk1"/>
              </a:buClr>
              <a:buChar char="-"/>
            </a:pPr>
            <a:r>
              <a:rPr lang="en" dirty="0">
                <a:solidFill>
                  <a:schemeClr val="dk1"/>
                </a:solidFill>
              </a:rPr>
              <a:t>Specific: Targeting a particular area for improvement</a:t>
            </a:r>
            <a:endParaRPr dirty="0">
              <a:solidFill>
                <a:schemeClr val="dk1"/>
              </a:solidFill>
            </a:endParaRPr>
          </a:p>
          <a:p>
            <a:pPr marL="483306" indent="-315491">
              <a:lnSpc>
                <a:spcPct val="115000"/>
              </a:lnSpc>
              <a:buClr>
                <a:schemeClr val="dk1"/>
              </a:buClr>
              <a:buChar char="-"/>
            </a:pPr>
            <a:r>
              <a:rPr lang="en" dirty="0">
                <a:solidFill>
                  <a:schemeClr val="dk1"/>
                </a:solidFill>
              </a:rPr>
              <a:t>Measurable: Quantifying, or at least suggesting, an indicator of progress</a:t>
            </a:r>
            <a:endParaRPr dirty="0">
              <a:solidFill>
                <a:schemeClr val="dk1"/>
              </a:solidFill>
            </a:endParaRPr>
          </a:p>
          <a:p>
            <a:pPr marL="483306" indent="-315491">
              <a:lnSpc>
                <a:spcPct val="115000"/>
              </a:lnSpc>
              <a:buClr>
                <a:schemeClr val="dk1"/>
              </a:buClr>
              <a:buChar char="-"/>
            </a:pPr>
            <a:r>
              <a:rPr lang="en" dirty="0">
                <a:solidFill>
                  <a:schemeClr val="dk1"/>
                </a:solidFill>
              </a:rPr>
              <a:t>Accurate: Outlining attainable results with available resources</a:t>
            </a:r>
            <a:endParaRPr dirty="0">
              <a:solidFill>
                <a:schemeClr val="dk1"/>
              </a:solidFill>
            </a:endParaRPr>
          </a:p>
          <a:p>
            <a:pPr marL="483306" indent="-315491">
              <a:lnSpc>
                <a:spcPct val="115000"/>
              </a:lnSpc>
              <a:buClr>
                <a:schemeClr val="dk1"/>
              </a:buClr>
              <a:buChar char="-"/>
            </a:pPr>
            <a:r>
              <a:rPr lang="en" dirty="0">
                <a:solidFill>
                  <a:schemeClr val="dk1"/>
                </a:solidFill>
              </a:rPr>
              <a:t>Relevant: Assigned to the correct stakeholder and connected to the findings in the report</a:t>
            </a:r>
            <a:endParaRPr dirty="0">
              <a:solidFill>
                <a:schemeClr val="dk1"/>
              </a:solidFill>
            </a:endParaRPr>
          </a:p>
          <a:p>
            <a:pPr marL="483306" indent="-315491">
              <a:lnSpc>
                <a:spcPct val="115000"/>
              </a:lnSpc>
              <a:buClr>
                <a:schemeClr val="dk1"/>
              </a:buClr>
              <a:buChar char="-"/>
            </a:pPr>
            <a:r>
              <a:rPr lang="en" dirty="0">
                <a:solidFill>
                  <a:schemeClr val="dk1"/>
                </a:solidFill>
              </a:rPr>
              <a:t>Time-bound: Including a timeline for expected results</a:t>
            </a:r>
            <a:endParaRPr dirty="0">
              <a:solidFill>
                <a:schemeClr val="dk1"/>
              </a:solidFill>
            </a:endParaRPr>
          </a:p>
          <a:p>
            <a:pPr marL="0" indent="0">
              <a:lnSpc>
                <a:spcPct val="115000"/>
              </a:lnSpc>
              <a:buNone/>
            </a:pPr>
            <a:endParaRPr dirty="0">
              <a:solidFill>
                <a:schemeClr val="dk1"/>
              </a:solidFill>
            </a:endParaRPr>
          </a:p>
          <a:p>
            <a:pPr marL="0" indent="0">
              <a:lnSpc>
                <a:spcPct val="115000"/>
              </a:lnSpc>
              <a:buNone/>
            </a:pPr>
            <a:r>
              <a:rPr lang="en" dirty="0">
                <a:solidFill>
                  <a:schemeClr val="dk1"/>
                </a:solidFill>
              </a:rPr>
              <a:t>If time allows, the speaker can task students to create their own recommendation, and have other students assess it against the SMART criteria</a:t>
            </a:r>
            <a:r>
              <a:rPr lang="en">
                <a:solidFill>
                  <a:schemeClr val="dk1"/>
                </a:solidFill>
              </a:rPr>
              <a:t>. </a:t>
            </a:r>
            <a:endParaRPr i="1" dirty="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28465183b6_0_84: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28465183b6_0_84:notes"/>
          <p:cNvSpPr txBox="1">
            <a:spLocks noGrp="1"/>
          </p:cNvSpPr>
          <p:nvPr>
            <p:ph type="body" idx="1"/>
          </p:nvPr>
        </p:nvSpPr>
        <p:spPr>
          <a:xfrm>
            <a:off x="731520" y="4560570"/>
            <a:ext cx="5852160" cy="4320540"/>
          </a:xfrm>
          <a:prstGeom prst="rect">
            <a:avLst/>
          </a:prstGeom>
        </p:spPr>
        <p:txBody>
          <a:bodyPr spcFirstLastPara="1" wrap="square" lIns="96645" tIns="96645" rIns="96645" bIns="96645" anchor="t" anchorCtr="0">
            <a:noAutofit/>
          </a:bodyPr>
          <a:lstStyle/>
          <a:p>
            <a:pPr marL="0" indent="0">
              <a:lnSpc>
                <a:spcPct val="115000"/>
              </a:lnSpc>
              <a:buClr>
                <a:schemeClr val="dk1"/>
              </a:buClr>
              <a:buNone/>
            </a:pPr>
            <a:r>
              <a:rPr lang="en">
                <a:solidFill>
                  <a:schemeClr val="dk1"/>
                </a:solidFill>
              </a:rPr>
              <a:t>Verification and analysis both follow specific methodologies, as we talked about here. However, it’s important to note that “analysis” is not the end of the process – once verified sources have been analyzed, and violations have been found, the next step is to take that information and turn it into an official report, communicating your findings to a larger audience. Once a report is written, then you work towards realising your recommendations, through an advocacy campaign.   </a:t>
            </a:r>
            <a:endParaRPr i="1">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323850" y="885900"/>
            <a:ext cx="8496300" cy="3265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4400" b="1">
                <a:solidFill>
                  <a:srgbClr val="363D47"/>
                </a:solidFill>
                <a:latin typeface="Roboto Slab"/>
                <a:ea typeface="Roboto Slab"/>
                <a:cs typeface="Roboto Slab"/>
                <a:sym typeface="Roboto Slab"/>
              </a:rPr>
              <a:t>Verification, Analysis, </a:t>
            </a:r>
            <a:br>
              <a:rPr lang="en" sz="4400" b="1">
                <a:solidFill>
                  <a:srgbClr val="363D47"/>
                </a:solidFill>
                <a:latin typeface="Roboto Slab"/>
                <a:ea typeface="Roboto Slab"/>
                <a:cs typeface="Roboto Slab"/>
                <a:sym typeface="Roboto Slab"/>
              </a:rPr>
            </a:br>
            <a:r>
              <a:rPr lang="en" sz="4400" b="1">
                <a:solidFill>
                  <a:srgbClr val="363D47"/>
                </a:solidFill>
                <a:latin typeface="Roboto Slab"/>
                <a:ea typeface="Roboto Slab"/>
                <a:cs typeface="Roboto Slab"/>
                <a:sym typeface="Roboto Slab"/>
              </a:rPr>
              <a:t>Report Writing</a:t>
            </a:r>
            <a:endParaRPr sz="4400" b="1">
              <a:solidFill>
                <a:srgbClr val="363D47"/>
              </a:solidFill>
              <a:latin typeface="Roboto Slab"/>
              <a:ea typeface="Roboto Slab"/>
              <a:cs typeface="Roboto Slab"/>
              <a:sym typeface="Roboto Slab"/>
            </a:endParaRPr>
          </a:p>
          <a:p>
            <a:pPr marL="0" lvl="0" indent="0" algn="ctr" rtl="0">
              <a:spcBef>
                <a:spcPts val="0"/>
              </a:spcBef>
              <a:spcAft>
                <a:spcPts val="0"/>
              </a:spcAft>
              <a:buNone/>
            </a:pPr>
            <a:endParaRPr sz="4000">
              <a:solidFill>
                <a:srgbClr val="363D47"/>
              </a:solidFill>
              <a:latin typeface="Roboto Slab Medium"/>
              <a:ea typeface="Roboto Slab Medium"/>
              <a:cs typeface="Roboto Slab Medium"/>
              <a:sym typeface="Roboto Slab Medium"/>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Starlight Stadium</a:t>
            </a:r>
            <a:endParaRPr sz="4100">
              <a:solidFill>
                <a:srgbClr val="363D47"/>
              </a:solidFill>
              <a:latin typeface="Roboto Slab"/>
              <a:ea typeface="Roboto Slab"/>
              <a:cs typeface="Roboto Slab"/>
              <a:sym typeface="Roboto Slab"/>
            </a:endParaRPr>
          </a:p>
          <a:p>
            <a:pPr marL="0" lvl="0" indent="0" algn="ctr" rtl="0">
              <a:spcBef>
                <a:spcPts val="0"/>
              </a:spcBef>
              <a:spcAft>
                <a:spcPts val="0"/>
              </a:spcAft>
              <a:buClr>
                <a:schemeClr val="dk1"/>
              </a:buClr>
              <a:buSzPts val="1100"/>
              <a:buFont typeface="Arial"/>
              <a:buNone/>
            </a:pPr>
            <a:r>
              <a:rPr lang="en" sz="4100">
                <a:solidFill>
                  <a:srgbClr val="363D47"/>
                </a:solidFill>
                <a:latin typeface="Roboto Slab"/>
                <a:ea typeface="Roboto Slab"/>
                <a:cs typeface="Roboto Slab"/>
                <a:sym typeface="Roboto Slab"/>
              </a:rPr>
              <a:t>Episode 3</a:t>
            </a:r>
            <a:endParaRPr sz="3100">
              <a:solidFill>
                <a:srgbClr val="363D47"/>
              </a:solidFill>
              <a:latin typeface="Roboto Slab Medium"/>
              <a:ea typeface="Roboto Slab Medium"/>
              <a:cs typeface="Roboto Slab Medium"/>
              <a:sym typeface="Roboto Slab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852000" y="1668925"/>
            <a:ext cx="7440000" cy="21180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2500" b="1">
                <a:solidFill>
                  <a:srgbClr val="FEC842"/>
                </a:solidFill>
                <a:latin typeface="Roboto Slab"/>
                <a:ea typeface="Roboto Slab"/>
                <a:cs typeface="Roboto Slab"/>
                <a:sym typeface="Roboto Slab"/>
              </a:rPr>
              <a:t>Verification:</a:t>
            </a:r>
            <a:r>
              <a:rPr lang="en" sz="2500">
                <a:solidFill>
                  <a:srgbClr val="FEC842"/>
                </a:solidFill>
                <a:latin typeface="Roboto Slab"/>
                <a:ea typeface="Roboto Slab"/>
                <a:cs typeface="Roboto Slab"/>
                <a:sym typeface="Roboto Slab"/>
              </a:rPr>
              <a:t> “Is this information </a:t>
            </a:r>
            <a:r>
              <a:rPr lang="en" sz="2500" u="sng">
                <a:solidFill>
                  <a:srgbClr val="FEC842"/>
                </a:solidFill>
                <a:latin typeface="Roboto Slab"/>
                <a:ea typeface="Roboto Slab"/>
                <a:cs typeface="Roboto Slab"/>
                <a:sym typeface="Roboto Slab"/>
              </a:rPr>
              <a:t>true</a:t>
            </a:r>
            <a:r>
              <a:rPr lang="en" sz="2500">
                <a:solidFill>
                  <a:srgbClr val="FEC842"/>
                </a:solidFill>
                <a:latin typeface="Roboto Slab"/>
                <a:ea typeface="Roboto Slab"/>
                <a:cs typeface="Roboto Slab"/>
                <a:sym typeface="Roboto Slab"/>
              </a:rPr>
              <a:t>?”</a:t>
            </a:r>
            <a:endParaRPr sz="2500">
              <a:solidFill>
                <a:srgbClr val="FEC842"/>
              </a:solidFill>
              <a:latin typeface="Roboto Slab"/>
              <a:ea typeface="Roboto Slab"/>
              <a:cs typeface="Roboto Slab"/>
              <a:sym typeface="Roboto Slab"/>
            </a:endParaRPr>
          </a:p>
          <a:p>
            <a:pPr marL="0" lvl="0" indent="0" algn="ctr" rtl="0">
              <a:lnSpc>
                <a:spcPct val="150000"/>
              </a:lnSpc>
              <a:spcBef>
                <a:spcPts val="0"/>
              </a:spcBef>
              <a:spcAft>
                <a:spcPts val="0"/>
              </a:spcAft>
              <a:buNone/>
            </a:pPr>
            <a:endParaRPr sz="1700" b="1">
              <a:solidFill>
                <a:srgbClr val="FEC842"/>
              </a:solidFill>
              <a:latin typeface="Roboto Slab"/>
              <a:ea typeface="Roboto Slab"/>
              <a:cs typeface="Roboto Slab"/>
              <a:sym typeface="Roboto Slab"/>
            </a:endParaRPr>
          </a:p>
          <a:p>
            <a:pPr marL="0" lvl="0" indent="0" algn="ctr" rtl="0">
              <a:lnSpc>
                <a:spcPct val="150000"/>
              </a:lnSpc>
              <a:spcBef>
                <a:spcPts val="0"/>
              </a:spcBef>
              <a:spcAft>
                <a:spcPts val="0"/>
              </a:spcAft>
              <a:buNone/>
            </a:pPr>
            <a:r>
              <a:rPr lang="en" sz="2500" b="1">
                <a:solidFill>
                  <a:srgbClr val="FEC842"/>
                </a:solidFill>
                <a:latin typeface="Roboto Slab"/>
                <a:ea typeface="Roboto Slab"/>
                <a:cs typeface="Roboto Slab"/>
                <a:sym typeface="Roboto Slab"/>
              </a:rPr>
              <a:t>Analysis:</a:t>
            </a:r>
            <a:r>
              <a:rPr lang="en" sz="2500">
                <a:solidFill>
                  <a:srgbClr val="FEC842"/>
                </a:solidFill>
                <a:latin typeface="Roboto Slab"/>
                <a:ea typeface="Roboto Slab"/>
                <a:cs typeface="Roboto Slab"/>
                <a:sym typeface="Roboto Slab"/>
              </a:rPr>
              <a:t> “What does this information </a:t>
            </a:r>
            <a:r>
              <a:rPr lang="en" sz="2500" u="sng">
                <a:solidFill>
                  <a:srgbClr val="FEC842"/>
                </a:solidFill>
                <a:latin typeface="Roboto Slab"/>
                <a:ea typeface="Roboto Slab"/>
                <a:cs typeface="Roboto Slab"/>
                <a:sym typeface="Roboto Slab"/>
              </a:rPr>
              <a:t>mean</a:t>
            </a:r>
            <a:r>
              <a:rPr lang="en" sz="2500">
                <a:solidFill>
                  <a:srgbClr val="FEC842"/>
                </a:solidFill>
                <a:latin typeface="Roboto Slab"/>
                <a:ea typeface="Roboto Slab"/>
                <a:cs typeface="Roboto Slab"/>
                <a:sym typeface="Roboto Slab"/>
              </a:rPr>
              <a:t>?”</a:t>
            </a:r>
            <a:endParaRPr sz="2500">
              <a:solidFill>
                <a:srgbClr val="FEC842"/>
              </a:solidFill>
              <a:latin typeface="Roboto Slab"/>
              <a:ea typeface="Roboto Slab"/>
              <a:cs typeface="Roboto Slab"/>
              <a:sym typeface="Roboto Slab"/>
            </a:endParaRPr>
          </a:p>
        </p:txBody>
      </p:sp>
      <p:sp>
        <p:nvSpPr>
          <p:cNvPr id="60" name="Google Shape;60;p14"/>
          <p:cNvSpPr txBox="1"/>
          <p:nvPr/>
        </p:nvSpPr>
        <p:spPr>
          <a:xfrm>
            <a:off x="1807500" y="528625"/>
            <a:ext cx="55290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Verification vs. Analysis</a:t>
            </a:r>
            <a:endParaRPr sz="19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352725" y="1630150"/>
            <a:ext cx="5127900" cy="2439900"/>
          </a:xfrm>
          <a:prstGeom prst="rect">
            <a:avLst/>
          </a:prstGeom>
          <a:noFill/>
          <a:ln>
            <a:noFill/>
          </a:ln>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r>
              <a:rPr lang="en" sz="2200">
                <a:solidFill>
                  <a:srgbClr val="FEC842"/>
                </a:solidFill>
                <a:latin typeface="Roboto Slab"/>
                <a:ea typeface="Roboto Slab"/>
                <a:cs typeface="Roboto Slab"/>
                <a:sym typeface="Roboto Slab"/>
              </a:rPr>
              <a:t>To verify information, first consider the source itself: </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Is the source reliable? </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Is the source impartial?</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Is the source established?</a:t>
            </a:r>
            <a:endParaRPr sz="2200">
              <a:solidFill>
                <a:srgbClr val="FEC842"/>
              </a:solidFill>
              <a:latin typeface="Roboto Slab"/>
              <a:ea typeface="Roboto Slab"/>
              <a:cs typeface="Roboto Slab"/>
              <a:sym typeface="Roboto Slab"/>
            </a:endParaRPr>
          </a:p>
        </p:txBody>
      </p:sp>
      <p:sp>
        <p:nvSpPr>
          <p:cNvPr id="66" name="Google Shape;66;p15"/>
          <p:cNvSpPr txBox="1"/>
          <p:nvPr/>
        </p:nvSpPr>
        <p:spPr>
          <a:xfrm>
            <a:off x="1140000" y="476800"/>
            <a:ext cx="6864000" cy="72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500" b="1">
                <a:solidFill>
                  <a:srgbClr val="FEC842"/>
                </a:solidFill>
                <a:latin typeface="Roboto Slab"/>
                <a:ea typeface="Roboto Slab"/>
                <a:cs typeface="Roboto Slab"/>
                <a:sym typeface="Roboto Slab"/>
              </a:rPr>
              <a:t>Verification - Source Reliability</a:t>
            </a:r>
            <a:endParaRPr sz="19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0"/>
        <p:cNvGrpSpPr/>
        <p:nvPr/>
      </p:nvGrpSpPr>
      <p:grpSpPr>
        <a:xfrm>
          <a:off x="0" y="0"/>
          <a:ext cx="0" cy="0"/>
          <a:chOff x="0" y="0"/>
          <a:chExt cx="0" cy="0"/>
        </a:xfrm>
      </p:grpSpPr>
      <p:sp>
        <p:nvSpPr>
          <p:cNvPr id="71" name="Google Shape;71;p16"/>
          <p:cNvSpPr txBox="1"/>
          <p:nvPr/>
        </p:nvSpPr>
        <p:spPr>
          <a:xfrm>
            <a:off x="819875" y="1512750"/>
            <a:ext cx="6494400" cy="21180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en" sz="2200">
                <a:solidFill>
                  <a:srgbClr val="FEC842"/>
                </a:solidFill>
                <a:latin typeface="Roboto Slab"/>
                <a:ea typeface="Roboto Slab"/>
                <a:cs typeface="Roboto Slab"/>
                <a:sym typeface="Roboto Slab"/>
              </a:rPr>
              <a:t>To verify information, check the accounts with multiple sources:</a:t>
            </a:r>
            <a:endParaRPr sz="2200">
              <a:solidFill>
                <a:srgbClr val="FEC842"/>
              </a:solidFill>
              <a:latin typeface="Roboto Slab"/>
              <a:ea typeface="Roboto Slab"/>
              <a:cs typeface="Roboto Slab"/>
              <a:sym typeface="Roboto Slab"/>
            </a:endParaRPr>
          </a:p>
          <a:p>
            <a:pPr marL="457200" lvl="0" indent="-368300" algn="l" rtl="0">
              <a:lnSpc>
                <a:spcPct val="115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Do you have at least three sources saying the same thing?</a:t>
            </a:r>
            <a:endParaRPr sz="2200">
              <a:solidFill>
                <a:srgbClr val="FEC842"/>
              </a:solidFill>
              <a:latin typeface="Roboto Slab"/>
              <a:ea typeface="Roboto Slab"/>
              <a:cs typeface="Roboto Slab"/>
              <a:sym typeface="Roboto Slab"/>
            </a:endParaRPr>
          </a:p>
          <a:p>
            <a:pPr marL="457200" lvl="0" indent="-368300" algn="l" rtl="0">
              <a:lnSpc>
                <a:spcPct val="115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Do you have accounts from sources with different perspectives?</a:t>
            </a:r>
            <a:endParaRPr sz="3800">
              <a:solidFill>
                <a:srgbClr val="FEC842"/>
              </a:solidFill>
              <a:latin typeface="Roboto Slab"/>
              <a:ea typeface="Roboto Slab"/>
              <a:cs typeface="Roboto Slab"/>
              <a:sym typeface="Roboto Slab"/>
            </a:endParaRPr>
          </a:p>
        </p:txBody>
      </p:sp>
      <p:sp>
        <p:nvSpPr>
          <p:cNvPr id="72" name="Google Shape;72;p16"/>
          <p:cNvSpPr txBox="1"/>
          <p:nvPr/>
        </p:nvSpPr>
        <p:spPr>
          <a:xfrm>
            <a:off x="447750" y="453275"/>
            <a:ext cx="82485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200" b="1">
                <a:solidFill>
                  <a:srgbClr val="FEC842"/>
                </a:solidFill>
                <a:latin typeface="Roboto Slab"/>
                <a:ea typeface="Roboto Slab"/>
                <a:cs typeface="Roboto Slab"/>
                <a:sym typeface="Roboto Slab"/>
              </a:rPr>
              <a:t>Verification: Information Cross-Checking</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6"/>
        <p:cNvGrpSpPr/>
        <p:nvPr/>
      </p:nvGrpSpPr>
      <p:grpSpPr>
        <a:xfrm>
          <a:off x="0" y="0"/>
          <a:ext cx="0" cy="0"/>
          <a:chOff x="0" y="0"/>
          <a:chExt cx="0" cy="0"/>
        </a:xfrm>
      </p:grpSpPr>
      <p:sp>
        <p:nvSpPr>
          <p:cNvPr id="77" name="Google Shape;77;p17"/>
          <p:cNvSpPr txBox="1"/>
          <p:nvPr/>
        </p:nvSpPr>
        <p:spPr>
          <a:xfrm>
            <a:off x="758850" y="540725"/>
            <a:ext cx="45852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200" b="1">
                <a:solidFill>
                  <a:srgbClr val="FEC842"/>
                </a:solidFill>
                <a:latin typeface="Roboto Slab"/>
                <a:ea typeface="Roboto Slab"/>
                <a:cs typeface="Roboto Slab"/>
                <a:sym typeface="Roboto Slab"/>
              </a:rPr>
              <a:t>Analysis</a:t>
            </a:r>
            <a:endParaRPr sz="1600"/>
          </a:p>
        </p:txBody>
      </p:sp>
      <p:sp>
        <p:nvSpPr>
          <p:cNvPr id="78" name="Google Shape;78;p17"/>
          <p:cNvSpPr txBox="1"/>
          <p:nvPr/>
        </p:nvSpPr>
        <p:spPr>
          <a:xfrm>
            <a:off x="758850" y="1319038"/>
            <a:ext cx="7303500" cy="9126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Clr>
                <a:schemeClr val="dk1"/>
              </a:buClr>
              <a:buSzPts val="1100"/>
              <a:buFont typeface="Arial"/>
              <a:buNone/>
            </a:pPr>
            <a:r>
              <a:rPr lang="en" sz="2200">
                <a:solidFill>
                  <a:srgbClr val="FEC842"/>
                </a:solidFill>
                <a:latin typeface="Roboto Slab"/>
                <a:ea typeface="Roboto Slab"/>
                <a:cs typeface="Roboto Slab"/>
                <a:sym typeface="Roboto Slab"/>
              </a:rPr>
              <a:t>Once an incident has been verified, it can be analyzed to determine if human rights were violated.</a:t>
            </a:r>
            <a:endParaRPr sz="2500">
              <a:solidFill>
                <a:srgbClr val="FEC842"/>
              </a:solidFill>
              <a:latin typeface="Roboto Slab"/>
              <a:ea typeface="Roboto Slab"/>
              <a:cs typeface="Roboto Slab"/>
              <a:sym typeface="Roboto Slab"/>
            </a:endParaRPr>
          </a:p>
        </p:txBody>
      </p:sp>
      <p:sp>
        <p:nvSpPr>
          <p:cNvPr id="79" name="Google Shape;79;p17"/>
          <p:cNvSpPr txBox="1"/>
          <p:nvPr/>
        </p:nvSpPr>
        <p:spPr>
          <a:xfrm>
            <a:off x="758850" y="2332875"/>
            <a:ext cx="6296700" cy="2047200"/>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en" sz="2200">
                <a:solidFill>
                  <a:srgbClr val="FEC842"/>
                </a:solidFill>
                <a:latin typeface="Roboto Slab"/>
                <a:ea typeface="Roboto Slab"/>
                <a:cs typeface="Roboto Slab"/>
                <a:sym typeface="Roboto Slab"/>
              </a:rPr>
              <a:t>To assess a possible violation, consider its: </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Legality</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Legitimacy</a:t>
            </a:r>
            <a:endParaRPr sz="2200">
              <a:solidFill>
                <a:srgbClr val="FEC842"/>
              </a:solidFill>
              <a:latin typeface="Roboto Slab"/>
              <a:ea typeface="Roboto Slab"/>
              <a:cs typeface="Roboto Slab"/>
              <a:sym typeface="Roboto Slab"/>
            </a:endParaRPr>
          </a:p>
          <a:p>
            <a:pPr marL="457200" lvl="0" indent="-368300" algn="l" rtl="0">
              <a:lnSpc>
                <a:spcPct val="150000"/>
              </a:lnSpc>
              <a:spcBef>
                <a:spcPts val="0"/>
              </a:spcBef>
              <a:spcAft>
                <a:spcPts val="0"/>
              </a:spcAft>
              <a:buClr>
                <a:srgbClr val="FEC842"/>
              </a:buClr>
              <a:buSzPts val="2200"/>
              <a:buFont typeface="Roboto Slab"/>
              <a:buChar char="●"/>
            </a:pPr>
            <a:r>
              <a:rPr lang="en" sz="2200">
                <a:solidFill>
                  <a:srgbClr val="FEC842"/>
                </a:solidFill>
                <a:latin typeface="Roboto Slab"/>
                <a:ea typeface="Roboto Slab"/>
                <a:cs typeface="Roboto Slab"/>
                <a:sym typeface="Roboto Slab"/>
              </a:rPr>
              <a:t>Proportionality </a:t>
            </a:r>
            <a:endParaRPr sz="2200">
              <a:solidFill>
                <a:srgbClr val="FEC842"/>
              </a:solidFill>
              <a:latin typeface="Roboto Slab"/>
              <a:ea typeface="Roboto Slab"/>
              <a:cs typeface="Roboto Slab"/>
              <a:sym typeface="Roboto Sla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3"/>
        <p:cNvGrpSpPr/>
        <p:nvPr/>
      </p:nvGrpSpPr>
      <p:grpSpPr>
        <a:xfrm>
          <a:off x="0" y="0"/>
          <a:ext cx="0" cy="0"/>
          <a:chOff x="0" y="0"/>
          <a:chExt cx="0" cy="0"/>
        </a:xfrm>
      </p:grpSpPr>
      <p:sp>
        <p:nvSpPr>
          <p:cNvPr id="84" name="Google Shape;84;p18"/>
          <p:cNvSpPr txBox="1"/>
          <p:nvPr/>
        </p:nvSpPr>
        <p:spPr>
          <a:xfrm>
            <a:off x="809550" y="415375"/>
            <a:ext cx="6361200" cy="6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300" b="1">
                <a:solidFill>
                  <a:srgbClr val="FEC842"/>
                </a:solidFill>
                <a:latin typeface="Roboto Slab"/>
                <a:ea typeface="Roboto Slab"/>
                <a:cs typeface="Roboto Slab"/>
                <a:sym typeface="Roboto Slab"/>
              </a:rPr>
              <a:t>Report Writing </a:t>
            </a:r>
            <a:endParaRPr sz="1700"/>
          </a:p>
        </p:txBody>
      </p:sp>
      <p:sp>
        <p:nvSpPr>
          <p:cNvPr id="85" name="Google Shape;85;p18"/>
          <p:cNvSpPr txBox="1"/>
          <p:nvPr/>
        </p:nvSpPr>
        <p:spPr>
          <a:xfrm>
            <a:off x="809550" y="1239550"/>
            <a:ext cx="7524900" cy="3370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300">
                <a:solidFill>
                  <a:srgbClr val="FEC842"/>
                </a:solidFill>
                <a:latin typeface="Roboto Slab"/>
                <a:ea typeface="Roboto Slab"/>
                <a:cs typeface="Roboto Slab"/>
                <a:sym typeface="Roboto Slab"/>
              </a:rPr>
              <a:t>A report should: </a:t>
            </a:r>
            <a:endParaRPr sz="2300">
              <a:solidFill>
                <a:srgbClr val="FEC842"/>
              </a:solidFill>
              <a:latin typeface="Roboto Slab"/>
              <a:ea typeface="Roboto Slab"/>
              <a:cs typeface="Roboto Slab"/>
              <a:sym typeface="Roboto Slab"/>
            </a:endParaRPr>
          </a:p>
          <a:p>
            <a:pPr marL="457200" lvl="0"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Be written clearly and present findings accurately</a:t>
            </a:r>
            <a:endParaRPr sz="2300">
              <a:solidFill>
                <a:srgbClr val="FEC842"/>
              </a:solidFill>
              <a:latin typeface="Roboto Slab"/>
              <a:ea typeface="Roboto Slab"/>
              <a:cs typeface="Roboto Slab"/>
              <a:sym typeface="Roboto Slab"/>
            </a:endParaRPr>
          </a:p>
          <a:p>
            <a:pPr marL="457200" lvl="0"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Propose SMART recommendations for addressing the problem: </a:t>
            </a:r>
            <a:endParaRPr sz="2300">
              <a:solidFill>
                <a:srgbClr val="FEC842"/>
              </a:solidFill>
              <a:latin typeface="Roboto Slab"/>
              <a:ea typeface="Roboto Slab"/>
              <a:cs typeface="Roboto Slab"/>
              <a:sym typeface="Roboto Slab"/>
            </a:endParaRPr>
          </a:p>
          <a:p>
            <a:pPr marL="914400" lvl="1"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Specific</a:t>
            </a:r>
            <a:endParaRPr sz="2300">
              <a:solidFill>
                <a:srgbClr val="FEC842"/>
              </a:solidFill>
              <a:latin typeface="Roboto Slab"/>
              <a:ea typeface="Roboto Slab"/>
              <a:cs typeface="Roboto Slab"/>
              <a:sym typeface="Roboto Slab"/>
            </a:endParaRPr>
          </a:p>
          <a:p>
            <a:pPr marL="914400" lvl="1"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Measurable </a:t>
            </a:r>
            <a:endParaRPr sz="2300">
              <a:solidFill>
                <a:srgbClr val="FEC842"/>
              </a:solidFill>
              <a:latin typeface="Roboto Slab"/>
              <a:ea typeface="Roboto Slab"/>
              <a:cs typeface="Roboto Slab"/>
              <a:sym typeface="Roboto Slab"/>
            </a:endParaRPr>
          </a:p>
          <a:p>
            <a:pPr marL="914400" lvl="1"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Achievable </a:t>
            </a:r>
            <a:endParaRPr sz="2300">
              <a:solidFill>
                <a:srgbClr val="FEC842"/>
              </a:solidFill>
              <a:latin typeface="Roboto Slab"/>
              <a:ea typeface="Roboto Slab"/>
              <a:cs typeface="Roboto Slab"/>
              <a:sym typeface="Roboto Slab"/>
            </a:endParaRPr>
          </a:p>
          <a:p>
            <a:pPr marL="914400" lvl="1"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Relevant</a:t>
            </a:r>
            <a:endParaRPr sz="2300">
              <a:solidFill>
                <a:srgbClr val="FEC842"/>
              </a:solidFill>
              <a:latin typeface="Roboto Slab"/>
              <a:ea typeface="Roboto Slab"/>
              <a:cs typeface="Roboto Slab"/>
              <a:sym typeface="Roboto Slab"/>
            </a:endParaRPr>
          </a:p>
          <a:p>
            <a:pPr marL="914400" lvl="1" indent="-374650" algn="l" rtl="0">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Time-Bound</a:t>
            </a:r>
            <a:endParaRPr sz="2900">
              <a:solidFill>
                <a:srgbClr val="FEC842"/>
              </a:solidFill>
              <a:latin typeface="Roboto Slab"/>
              <a:ea typeface="Roboto Slab"/>
              <a:cs typeface="Roboto Slab"/>
              <a:sym typeface="Roboto Sla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9"/>
        <p:cNvGrpSpPr/>
        <p:nvPr/>
      </p:nvGrpSpPr>
      <p:grpSpPr>
        <a:xfrm>
          <a:off x="0" y="0"/>
          <a:ext cx="0" cy="0"/>
          <a:chOff x="0" y="0"/>
          <a:chExt cx="0" cy="0"/>
        </a:xfrm>
      </p:grpSpPr>
      <p:sp>
        <p:nvSpPr>
          <p:cNvPr id="90" name="Google Shape;90;p19"/>
          <p:cNvSpPr txBox="1"/>
          <p:nvPr/>
        </p:nvSpPr>
        <p:spPr>
          <a:xfrm>
            <a:off x="803018" y="638928"/>
            <a:ext cx="7344000" cy="3865643"/>
          </a:xfrm>
          <a:prstGeom prst="rect">
            <a:avLst/>
          </a:prstGeom>
          <a:noFill/>
          <a:ln>
            <a:noFill/>
          </a:ln>
        </p:spPr>
        <p:txBody>
          <a:bodyPr spcFirstLastPara="1" wrap="square" lIns="91425" tIns="91425" rIns="91425" bIns="91425" anchor="t" anchorCtr="0">
            <a:spAutoFit/>
          </a:bodyPr>
          <a:lstStyle/>
          <a:p>
            <a:pPr marL="457200" lvl="0" indent="-393700" algn="l" rtl="0">
              <a:lnSpc>
                <a:spcPct val="115000"/>
              </a:lnSpc>
              <a:spcBef>
                <a:spcPts val="0"/>
              </a:spcBef>
              <a:spcAft>
                <a:spcPts val="0"/>
              </a:spcAft>
              <a:buClr>
                <a:srgbClr val="FEC842"/>
              </a:buClr>
              <a:buSzPts val="2600"/>
              <a:buFont typeface="Roboto Slab"/>
              <a:buAutoNum type="arabicPeriod"/>
            </a:pPr>
            <a:r>
              <a:rPr lang="en" sz="2600" b="1" dirty="0">
                <a:solidFill>
                  <a:srgbClr val="FEC842"/>
                </a:solidFill>
                <a:latin typeface="Roboto Slab"/>
                <a:ea typeface="Roboto Slab"/>
                <a:cs typeface="Roboto Slab"/>
                <a:sym typeface="Roboto Slab"/>
              </a:rPr>
              <a:t>Verification</a:t>
            </a:r>
            <a:r>
              <a:rPr lang="en" sz="2600" dirty="0">
                <a:solidFill>
                  <a:srgbClr val="FEC842"/>
                </a:solidFill>
                <a:latin typeface="Roboto Slab"/>
                <a:ea typeface="Roboto Slab"/>
                <a:cs typeface="Roboto Slab"/>
                <a:sym typeface="Roboto Slab"/>
              </a:rPr>
              <a:t> – evaluate </a:t>
            </a:r>
            <a:r>
              <a:rPr lang="en" sz="2600" u="sng" dirty="0">
                <a:solidFill>
                  <a:srgbClr val="FEC842"/>
                </a:solidFill>
                <a:latin typeface="Roboto Slab"/>
                <a:ea typeface="Roboto Slab"/>
                <a:cs typeface="Roboto Slab"/>
                <a:sym typeface="Roboto Slab"/>
              </a:rPr>
              <a:t>sources</a:t>
            </a:r>
            <a:r>
              <a:rPr lang="en" sz="2600" dirty="0">
                <a:solidFill>
                  <a:srgbClr val="FEC842"/>
                </a:solidFill>
                <a:latin typeface="Roboto Slab"/>
                <a:ea typeface="Roboto Slab"/>
                <a:cs typeface="Roboto Slab"/>
                <a:sym typeface="Roboto Slab"/>
              </a:rPr>
              <a:t> to find reliable accounts</a:t>
            </a:r>
            <a:endParaRPr sz="2600" dirty="0">
              <a:solidFill>
                <a:srgbClr val="FEC842"/>
              </a:solidFill>
              <a:latin typeface="Roboto Slab"/>
              <a:ea typeface="Roboto Slab"/>
              <a:cs typeface="Roboto Slab"/>
              <a:sym typeface="Roboto Slab"/>
            </a:endParaRPr>
          </a:p>
          <a:p>
            <a:pPr marL="457200" lvl="0" indent="-393700" algn="l" rtl="0">
              <a:lnSpc>
                <a:spcPct val="115000"/>
              </a:lnSpc>
              <a:spcBef>
                <a:spcPts val="0"/>
              </a:spcBef>
              <a:spcAft>
                <a:spcPts val="0"/>
              </a:spcAft>
              <a:buClr>
                <a:srgbClr val="FEC842"/>
              </a:buClr>
              <a:buSzPts val="2600"/>
              <a:buFont typeface="Roboto Slab"/>
              <a:buAutoNum type="arabicPeriod"/>
            </a:pPr>
            <a:r>
              <a:rPr lang="en" sz="2600" b="1" dirty="0">
                <a:solidFill>
                  <a:srgbClr val="FEC842"/>
                </a:solidFill>
                <a:latin typeface="Roboto Slab"/>
                <a:ea typeface="Roboto Slab"/>
                <a:cs typeface="Roboto Slab"/>
                <a:sym typeface="Roboto Slab"/>
              </a:rPr>
              <a:t>Analysis</a:t>
            </a:r>
            <a:r>
              <a:rPr lang="en" sz="2600" dirty="0">
                <a:solidFill>
                  <a:srgbClr val="FEC842"/>
                </a:solidFill>
                <a:latin typeface="Roboto Slab"/>
                <a:ea typeface="Roboto Slab"/>
                <a:cs typeface="Roboto Slab"/>
                <a:sym typeface="Roboto Slab"/>
              </a:rPr>
              <a:t> – evaluate </a:t>
            </a:r>
            <a:r>
              <a:rPr lang="en" sz="2600" u="sng" dirty="0">
                <a:solidFill>
                  <a:srgbClr val="FEC842"/>
                </a:solidFill>
                <a:latin typeface="Roboto Slab"/>
                <a:ea typeface="Roboto Slab"/>
                <a:cs typeface="Roboto Slab"/>
                <a:sym typeface="Roboto Slab"/>
              </a:rPr>
              <a:t>verified accounts</a:t>
            </a:r>
            <a:r>
              <a:rPr lang="en" sz="2600" dirty="0">
                <a:solidFill>
                  <a:srgbClr val="FEC842"/>
                </a:solidFill>
                <a:latin typeface="Roboto Slab"/>
                <a:ea typeface="Roboto Slab"/>
                <a:cs typeface="Roboto Slab"/>
                <a:sym typeface="Roboto Slab"/>
              </a:rPr>
              <a:t> for the legality, legitimacy, and proportionality of actions that impact human rights</a:t>
            </a:r>
            <a:endParaRPr sz="2600" dirty="0">
              <a:solidFill>
                <a:srgbClr val="FEC842"/>
              </a:solidFill>
              <a:latin typeface="Roboto Slab"/>
              <a:ea typeface="Roboto Slab"/>
              <a:cs typeface="Roboto Slab"/>
              <a:sym typeface="Roboto Slab"/>
            </a:endParaRPr>
          </a:p>
          <a:p>
            <a:pPr marL="457200" lvl="0" indent="-393700" algn="l" rtl="0">
              <a:lnSpc>
                <a:spcPct val="115000"/>
              </a:lnSpc>
              <a:spcBef>
                <a:spcPts val="0"/>
              </a:spcBef>
              <a:spcAft>
                <a:spcPts val="0"/>
              </a:spcAft>
              <a:buClr>
                <a:srgbClr val="FEC842"/>
              </a:buClr>
              <a:buSzPts val="2600"/>
              <a:buFont typeface="Roboto Slab"/>
              <a:buAutoNum type="arabicPeriod"/>
            </a:pPr>
            <a:r>
              <a:rPr lang="en" sz="2600" b="1" dirty="0">
                <a:solidFill>
                  <a:srgbClr val="FEC842"/>
                </a:solidFill>
                <a:latin typeface="Roboto Slab"/>
                <a:ea typeface="Roboto Slab"/>
                <a:cs typeface="Roboto Slab"/>
                <a:sym typeface="Roboto Slab"/>
              </a:rPr>
              <a:t>Report Writing </a:t>
            </a:r>
            <a:r>
              <a:rPr lang="en" sz="2600" dirty="0">
                <a:solidFill>
                  <a:srgbClr val="FEC842"/>
                </a:solidFill>
                <a:latin typeface="Roboto Slab"/>
                <a:ea typeface="Roboto Slab"/>
                <a:cs typeface="Roboto Slab"/>
                <a:sym typeface="Roboto Slab"/>
              </a:rPr>
              <a:t>- present your </a:t>
            </a:r>
            <a:r>
              <a:rPr lang="en" sz="2600" u="sng" dirty="0">
                <a:solidFill>
                  <a:srgbClr val="FEC842"/>
                </a:solidFill>
                <a:latin typeface="Roboto Slab"/>
                <a:ea typeface="Roboto Slab"/>
                <a:cs typeface="Roboto Slab"/>
                <a:sym typeface="Roboto Slab"/>
              </a:rPr>
              <a:t>analyzed</a:t>
            </a:r>
            <a:r>
              <a:rPr lang="en" sz="2600" dirty="0">
                <a:solidFill>
                  <a:srgbClr val="FEC842"/>
                </a:solidFill>
                <a:latin typeface="Roboto Slab"/>
                <a:ea typeface="Roboto Slab"/>
                <a:cs typeface="Roboto Slab"/>
                <a:sym typeface="Roboto Slab"/>
              </a:rPr>
              <a:t> findings in a coherent, effective manner</a:t>
            </a:r>
            <a:endParaRPr sz="3800" b="1" dirty="0">
              <a:solidFill>
                <a:srgbClr val="FEC842"/>
              </a:solidFill>
              <a:latin typeface="Roboto Slab"/>
              <a:ea typeface="Roboto Slab"/>
              <a:cs typeface="Roboto Slab"/>
              <a:sym typeface="Roboto Slab"/>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1214</Words>
  <Application>Microsoft Office PowerPoint</Application>
  <PresentationFormat>On-screen Show (16:9)</PresentationFormat>
  <Paragraphs>72</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Roboto Slab Medium</vt:lpstr>
      <vt:lpstr>Arial</vt:lpstr>
      <vt:lpstr>Roboto Slab</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Kelly</dc:creator>
  <cp:lastModifiedBy>Zala Cas</cp:lastModifiedBy>
  <cp:revision>4</cp:revision>
  <cp:lastPrinted>2025-09-29T13:57:48Z</cp:lastPrinted>
  <dcterms:modified xsi:type="dcterms:W3CDTF">2025-09-29T13:59:15Z</dcterms:modified>
</cp:coreProperties>
</file>