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embeddedFontLst>
    <p:embeddedFont>
      <p:font typeface="Roboto Slab" panose="020B0604020202020204" charset="0"/>
      <p:regular r:id="rId12"/>
      <p:bold r:id="rId13"/>
    </p:embeddedFont>
    <p:embeddedFont>
      <p:font typeface="Roboto Slab ExtraLight" panose="020B0604020202020204" charset="0"/>
      <p:regular r:id="rId14"/>
      <p:bold r:id="rId15"/>
    </p:embeddedFont>
    <p:embeddedFont>
      <p:font typeface="Roboto Slab Medium" panose="020B0604020202020204" charset="0"/>
      <p:regular r:id="rId16"/>
      <p:bold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774"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28465183b6_0_1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28465183b6_0_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i="1">
                <a:solidFill>
                  <a:schemeClr val="dk1"/>
                </a:solidFill>
              </a:rPr>
              <a:t>This slide deck is designed to provide relevant instruction surrounding Starlight Stadium: Episode 2. Trainers should feel at liberty to use or adapt this slide deck to their own purposes, depending on how the game will be played, and what experience level their students possess. </a:t>
            </a:r>
            <a:endParaRPr i="1">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328465183b6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328465183b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i="1"/>
              <a:t>This presentation provides an overview of three specific techniques that human rights observers use to gather accurate information while protecting the safety of everyone involved, including themselves.</a:t>
            </a:r>
            <a:endParaRPr i="1"/>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28465183b6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328465183b6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In a nutshell, risk assessment is about reducing danger by planning ahead and taking appropriate actions. While we’ll be talking about things in a human rights framework, the concepts are broadly applicable to everyday situations as well.</a:t>
            </a:r>
            <a:endParaRPr i="1">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i="1">
                <a:solidFill>
                  <a:schemeClr val="dk1"/>
                </a:solidFill>
              </a:rPr>
              <a:t>You might ask students to consider an easily understable situation that requires some clear risk assessment – for example, “going out for a fun night in a foreign city that you’ve never been to before.” Ask them what kinds of things they’d do to stay safe in such a situation, and help them see how their answers represent ways to minimize threats that they have already identified and evaluated the likelihood of.</a:t>
            </a:r>
            <a:endParaRPr i="1">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28465183b6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28465183b6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The Risk Matrix is a way to quantify risks – to help make them tangible enough for us to think about them, and spend our resources on the highest risks. While many things could go wrong in a situation, not all of them are likely to, and on top of that, some negative outcomes are far worse than others. It’s simply not possible to make a plan for every single outcome; this matrix helps us define the problem space better.</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As a group, you could revisit the scenario from the previous slide and discuss where various risks would fall on this matrix – you might even include some outlandish ones, to show, for example, how a “certain, negligible” risk would be categorized, as well as an “unlikely, catastrophic” one.</a:t>
            </a:r>
            <a:endParaRPr i="1">
              <a:solidFill>
                <a:schemeClr val="dk1"/>
              </a:solidFill>
            </a:endParaRPr>
          </a:p>
          <a:p>
            <a:pPr marL="0" lvl="0" indent="0" algn="l" rtl="0">
              <a:spcBef>
                <a:spcPts val="1200"/>
              </a:spcBef>
              <a:spcAft>
                <a:spcPts val="0"/>
              </a:spcAft>
              <a:buClr>
                <a:schemeClr val="dk1"/>
              </a:buClr>
              <a:buSzPts val="1100"/>
              <a:buFont typeface="Arial"/>
              <a:buNone/>
            </a:pPr>
            <a:r>
              <a:rPr lang="en" i="1"/>
              <a:t>Examples of risks: </a:t>
            </a:r>
            <a:endParaRPr i="1"/>
          </a:p>
          <a:p>
            <a:pPr marL="457200" lvl="0" indent="-298450" algn="l" rtl="0">
              <a:spcBef>
                <a:spcPts val="0"/>
              </a:spcBef>
              <a:spcAft>
                <a:spcPts val="0"/>
              </a:spcAft>
              <a:buSzPts val="1100"/>
              <a:buChar char="-"/>
            </a:pPr>
            <a:r>
              <a:rPr lang="en" i="1"/>
              <a:t>Physical: risk of being attacked for your work;</a:t>
            </a:r>
            <a:endParaRPr i="1"/>
          </a:p>
          <a:p>
            <a:pPr marL="457200" lvl="0" indent="-298450" algn="l" rtl="0">
              <a:spcBef>
                <a:spcPts val="0"/>
              </a:spcBef>
              <a:spcAft>
                <a:spcPts val="0"/>
              </a:spcAft>
              <a:buSzPts val="1100"/>
              <a:buChar char="-"/>
            </a:pPr>
            <a:r>
              <a:rPr lang="en" i="1"/>
              <a:t>Digital: risk of files being hacked;</a:t>
            </a:r>
            <a:endParaRPr i="1"/>
          </a:p>
          <a:p>
            <a:pPr marL="457200" lvl="0" indent="-298450" algn="l" rtl="0">
              <a:spcBef>
                <a:spcPts val="0"/>
              </a:spcBef>
              <a:spcAft>
                <a:spcPts val="0"/>
              </a:spcAft>
              <a:buSzPts val="1100"/>
              <a:buChar char="-"/>
            </a:pPr>
            <a:r>
              <a:rPr lang="en" i="1"/>
              <a:t>Mental: risk of burnout when managing caseload. </a:t>
            </a:r>
            <a:endParaRPr i="1">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28465183b6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28465183b6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Interviewing subjects is one of the most common ways Human Rights Defenders gather information for their cases, and having a standardized procedure is a good way to balance obtaining reliable data with the well-being of the interviewee. Explain that PEACE is an acronym that represents the steps, in-sequence, of an effective and ethical interview.</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i="1" u="sng">
                <a:solidFill>
                  <a:schemeClr val="dk1"/>
                </a:solidFill>
              </a:rPr>
              <a:t>Planning and Preparing</a:t>
            </a:r>
            <a:r>
              <a:rPr lang="en" i="1">
                <a:solidFill>
                  <a:schemeClr val="dk1"/>
                </a:solidFill>
              </a:rPr>
              <a:t> means setting clear goals for the interview, and carefully considering the needs—and challenges—of a particular interviewee.</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i="1" u="sng">
                <a:solidFill>
                  <a:schemeClr val="dk1"/>
                </a:solidFill>
              </a:rPr>
              <a:t>Engage and Explain</a:t>
            </a:r>
            <a:r>
              <a:rPr lang="en" i="1">
                <a:solidFill>
                  <a:schemeClr val="dk1"/>
                </a:solidFill>
              </a:rPr>
              <a:t> means that before asking any questions, you make sure that the interviewee understands who you are, what you’re going to be asking about, and why you’re asking about it.</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i="1" u="sng">
                <a:solidFill>
                  <a:schemeClr val="dk1"/>
                </a:solidFill>
              </a:rPr>
              <a:t>Account</a:t>
            </a:r>
            <a:r>
              <a:rPr lang="en" i="1">
                <a:solidFill>
                  <a:schemeClr val="dk1"/>
                </a:solidFill>
              </a:rPr>
              <a:t> is what most people think of as “the interview” proper. It’s when you get the interviewee’s account of relevant events.</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i="1" u="sng">
                <a:solidFill>
                  <a:schemeClr val="dk1"/>
                </a:solidFill>
              </a:rPr>
              <a:t>Closure</a:t>
            </a:r>
            <a:r>
              <a:rPr lang="en" i="1">
                <a:solidFill>
                  <a:schemeClr val="dk1"/>
                </a:solidFill>
              </a:rPr>
              <a:t> means ending the interview in a deliberate and thoughtful manner, especially important if—as human rights defenders often are—you’re asking the interviewee to talk about a traumatic experience.</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i="1" u="sng">
                <a:solidFill>
                  <a:schemeClr val="dk1"/>
                </a:solidFill>
              </a:rPr>
              <a:t>Evaluate</a:t>
            </a:r>
            <a:r>
              <a:rPr lang="en" i="1">
                <a:solidFill>
                  <a:schemeClr val="dk1"/>
                </a:solidFill>
              </a:rPr>
              <a:t>. As interviewing is a constant skill that Human Rights Defenders must practice, taking time to review what went right and wrong is an important step.</a:t>
            </a:r>
            <a:endParaRPr i="1">
              <a:solidFill>
                <a:schemeClr val="dk1"/>
              </a:solidFill>
            </a:endParaRPr>
          </a:p>
          <a:p>
            <a:pPr marL="0" lvl="0" indent="0" algn="l" rtl="0">
              <a:spcBef>
                <a:spcPts val="1200"/>
              </a:spcBef>
              <a:spcAft>
                <a:spcPts val="0"/>
              </a:spcAft>
              <a:buClr>
                <a:schemeClr val="dk1"/>
              </a:buClr>
              <a:buSzPts val="1100"/>
              <a:buFont typeface="Arial"/>
              <a:buNone/>
            </a:pPr>
            <a:r>
              <a:rPr lang="en" i="1"/>
              <a:t>Trainer could conclude by flagging that this model promotes an approach which goes beyond the interview itself: </a:t>
            </a:r>
            <a:endParaRPr i="1"/>
          </a:p>
          <a:p>
            <a:pPr marL="457200" lvl="0" indent="-298450" algn="l" rtl="0">
              <a:spcBef>
                <a:spcPts val="0"/>
              </a:spcBef>
              <a:spcAft>
                <a:spcPts val="0"/>
              </a:spcAft>
              <a:buSzPts val="1100"/>
              <a:buChar char="-"/>
            </a:pPr>
            <a:r>
              <a:rPr lang="en" i="1"/>
              <a:t>Inter-dependency of each step: if you miss or mess up one, you are more likely to miss or mess up more;</a:t>
            </a:r>
            <a:endParaRPr i="1"/>
          </a:p>
          <a:p>
            <a:pPr marL="457200" lvl="0" indent="-298450" algn="l" rtl="0">
              <a:spcBef>
                <a:spcPts val="0"/>
              </a:spcBef>
              <a:spcAft>
                <a:spcPts val="0"/>
              </a:spcAft>
              <a:buSzPts val="1100"/>
              <a:buChar char="-"/>
            </a:pPr>
            <a:r>
              <a:rPr lang="en" i="1"/>
              <a:t>Collaboration: PEACE interviewing is not a one person job; it requires involvement of different field of expertise (security, psychology, translation, etc.); </a:t>
            </a:r>
            <a:endParaRPr i="1"/>
          </a:p>
          <a:p>
            <a:pPr marL="457200" lvl="0" indent="-298450" algn="l" rtl="0">
              <a:spcBef>
                <a:spcPts val="0"/>
              </a:spcBef>
              <a:spcAft>
                <a:spcPts val="0"/>
              </a:spcAft>
              <a:buSzPts val="1100"/>
              <a:buChar char="-"/>
            </a:pPr>
            <a:r>
              <a:rPr lang="en" i="1"/>
              <a:t>The strategy promotes a holistic approach to interviewing. </a:t>
            </a:r>
            <a:endParaRPr i="1">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i="1">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28465183b6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28465183b6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We’re putting an extra emphasis on engaging and explaining because it encompasses one of the most important aspects of interviewing: informed consent. Without your subject officially agreeing to be interviewed as part of your mission, their account can’t be included in your official report. Informed consent contributes towards the realisation of other human rights monitoring principles, as it can strengthen your credibility, gender sensitivity, accuracy, and legitimacy. </a:t>
            </a:r>
            <a:endParaRPr i="1">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i="1">
                <a:solidFill>
                  <a:schemeClr val="dk1"/>
                </a:solidFill>
              </a:rPr>
              <a:t>Additionally, from an ethical perspective, informed consent is about respecting a person’s human dignity, and treating them as a human being, not just an information resource.</a:t>
            </a:r>
            <a:endParaRPr i="1">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28465183b6_0_7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28465183b6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Briefly explain the impact of trauma on memory: </a:t>
            </a:r>
            <a:endParaRPr i="1">
              <a:solidFill>
                <a:schemeClr val="dk1"/>
              </a:solidFill>
            </a:endParaRPr>
          </a:p>
          <a:p>
            <a:pPr marL="457200" lvl="0" indent="-298450" algn="l" rtl="0">
              <a:lnSpc>
                <a:spcPct val="115000"/>
              </a:lnSpc>
              <a:spcBef>
                <a:spcPts val="1200"/>
              </a:spcBef>
              <a:spcAft>
                <a:spcPts val="0"/>
              </a:spcAft>
              <a:buClr>
                <a:schemeClr val="dk1"/>
              </a:buClr>
              <a:buSzPts val="1100"/>
              <a:buChar char="-"/>
            </a:pPr>
            <a:r>
              <a:rPr lang="en" i="1">
                <a:solidFill>
                  <a:schemeClr val="dk1"/>
                </a:solidFill>
              </a:rPr>
              <a:t>Memories are fragmented; </a:t>
            </a:r>
            <a:endParaRPr i="1">
              <a:solidFill>
                <a:schemeClr val="dk1"/>
              </a:solidFill>
            </a:endParaRPr>
          </a:p>
          <a:p>
            <a:pPr marL="457200" lvl="0" indent="-298450" algn="l" rtl="0">
              <a:lnSpc>
                <a:spcPct val="115000"/>
              </a:lnSpc>
              <a:spcBef>
                <a:spcPts val="0"/>
              </a:spcBef>
              <a:spcAft>
                <a:spcPts val="0"/>
              </a:spcAft>
              <a:buClr>
                <a:schemeClr val="dk1"/>
              </a:buClr>
              <a:buSzPts val="1100"/>
              <a:buChar char="-"/>
            </a:pPr>
            <a:r>
              <a:rPr lang="en" i="1">
                <a:solidFill>
                  <a:schemeClr val="dk1"/>
                </a:solidFill>
              </a:rPr>
              <a:t>Memories are incomplete; </a:t>
            </a:r>
            <a:endParaRPr i="1">
              <a:solidFill>
                <a:schemeClr val="dk1"/>
              </a:solidFill>
            </a:endParaRPr>
          </a:p>
          <a:p>
            <a:pPr marL="457200" lvl="0" indent="-298450" algn="l" rtl="0">
              <a:lnSpc>
                <a:spcPct val="115000"/>
              </a:lnSpc>
              <a:spcBef>
                <a:spcPts val="0"/>
              </a:spcBef>
              <a:spcAft>
                <a:spcPts val="0"/>
              </a:spcAft>
              <a:buClr>
                <a:schemeClr val="dk1"/>
              </a:buClr>
              <a:buSzPts val="1100"/>
              <a:buChar char="-"/>
            </a:pPr>
            <a:r>
              <a:rPr lang="en" i="1">
                <a:solidFill>
                  <a:schemeClr val="dk1"/>
                </a:solidFill>
              </a:rPr>
              <a:t>Memories are not always about the information we are looking for as an interviewer.</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Therefore the active role of the interviewer is to nudge the person into remembering. The interviewer has the responsibility to provide space to the interviewee to share an interrupted account, as they recall it. Ask the audience about which other techniques could be used in the interview? </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i="1"/>
              <a:t>Several techniques can be used, such as: </a:t>
            </a:r>
            <a:endParaRPr i="1"/>
          </a:p>
          <a:p>
            <a:pPr marL="457200" lvl="0" indent="-298450" algn="l" rtl="0">
              <a:spcBef>
                <a:spcPts val="1200"/>
              </a:spcBef>
              <a:spcAft>
                <a:spcPts val="0"/>
              </a:spcAft>
              <a:buSzPts val="1100"/>
              <a:buChar char="-"/>
            </a:pPr>
            <a:r>
              <a:rPr lang="en" i="1"/>
              <a:t>Reliability hierarchy: start by asking narrative, open-ended questions of your interviewee, then slowly move to more specific questions, narrowing the scope towards your interview goals. </a:t>
            </a:r>
            <a:endParaRPr i="1"/>
          </a:p>
          <a:p>
            <a:pPr marL="457200" lvl="0" indent="-298450" algn="l" rtl="0">
              <a:spcBef>
                <a:spcPts val="0"/>
              </a:spcBef>
              <a:spcAft>
                <a:spcPts val="0"/>
              </a:spcAft>
              <a:buSzPts val="1100"/>
              <a:buChar char="-"/>
            </a:pPr>
            <a:r>
              <a:rPr lang="en" i="1"/>
              <a:t>Topic spiral: don’t start a new topic before you have closed the previous one.</a:t>
            </a:r>
            <a:endParaRPr i="1"/>
          </a:p>
          <a:p>
            <a:pPr marL="457200" lvl="0" indent="-298450" algn="l" rtl="0">
              <a:spcBef>
                <a:spcPts val="0"/>
              </a:spcBef>
              <a:spcAft>
                <a:spcPts val="0"/>
              </a:spcAft>
              <a:buSzPts val="1100"/>
              <a:buChar char="-"/>
            </a:pPr>
            <a:r>
              <a:rPr lang="en" i="1"/>
              <a:t>Assess body language: consider the impact of non-verbal communication that you and your interviewee are emitting. </a:t>
            </a:r>
            <a:endParaRPr i="1"/>
          </a:p>
          <a:p>
            <a:pPr marL="457200" lvl="0" indent="-298450" algn="l" rtl="0">
              <a:spcBef>
                <a:spcPts val="0"/>
              </a:spcBef>
              <a:spcAft>
                <a:spcPts val="0"/>
              </a:spcAft>
              <a:buSzPts val="1100"/>
              <a:buChar char="-"/>
            </a:pPr>
            <a:r>
              <a:rPr lang="en" i="1"/>
              <a:t>Sensory-based questions: asking questions bound to senses (e.g. “what could you see/smell/hear/taste/feel”) can help interviewees piece together their memories. Important to note that interviewees may not have answers to all sensory questions.</a:t>
            </a:r>
            <a:endParaRPr i="1"/>
          </a:p>
          <a:p>
            <a:pPr marL="457200" lvl="0" indent="-298450" algn="l" rtl="0">
              <a:spcBef>
                <a:spcPts val="0"/>
              </a:spcBef>
              <a:spcAft>
                <a:spcPts val="0"/>
              </a:spcAft>
              <a:buSzPts val="1100"/>
              <a:buChar char="-"/>
            </a:pPr>
            <a:r>
              <a:rPr lang="en" i="1"/>
              <a:t>Active listening: stay engaged, focused, and empathetic. </a:t>
            </a:r>
            <a:endParaRPr sz="1400" b="1" i="1">
              <a:solidFill>
                <a:srgbClr val="3D85C6"/>
              </a:solidFill>
            </a:endParaRPr>
          </a:p>
          <a:p>
            <a:pPr marL="0" lvl="0" indent="0" algn="l" rtl="0">
              <a:lnSpc>
                <a:spcPct val="115000"/>
              </a:lnSpc>
              <a:spcBef>
                <a:spcPts val="1200"/>
              </a:spcBef>
              <a:spcAft>
                <a:spcPts val="1200"/>
              </a:spcAft>
              <a:buClr>
                <a:schemeClr val="dk1"/>
              </a:buClr>
              <a:buSzPts val="1100"/>
              <a:buFont typeface="Arial"/>
              <a:buNone/>
            </a:pPr>
            <a:endParaRPr i="1">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328465183b6_0_8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328465183b6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“Direct observation is the act of seeing and documenting events and conditions yourself.”</a:t>
            </a:r>
            <a:endParaRPr i="1">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i="1">
                <a:solidFill>
                  <a:schemeClr val="dk1"/>
                </a:solidFill>
              </a:rPr>
              <a:t>Introduce the concept of direct observation and its role by contrasting it with the interview process that students have just learned about, and talk about the relative strengths and weaknesses of each. Ultimately, emphasize that direct observation provides the most reliable information source, but can be among the most resource intensive (and risky) to gather, therefore requiring careful and strategic planning.</a:t>
            </a:r>
            <a:endParaRPr i="1">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328465183b6_0_9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328465183b6_0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a:solidFill>
                  <a:schemeClr val="dk1"/>
                </a:solidFill>
              </a:rPr>
              <a:t>Observation plans aren’t “one size fits all” – there’s numerous factors that can influence the strategy and approach needed. As mentioned previously, looking at these factors through the lens of risk assessment is an important step towards being able to take proper precautions to minimize any high risk situations. Recall the risk matrix from slide 3 and highlight that with each risk, a mitigation measure can be identified and employed. </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a:solidFill>
                  <a:schemeClr val="dk1"/>
                </a:solidFill>
              </a:rPr>
              <a:t>As an exercise, consider working through the sample consideration list on the slide, and asking the group to suggest ways they might have to adjust a direct observation plan to accommodate. Consider creating a context-specific plan, adding real details (such as using local places, local political considerations, etc.) to aid your discussion.</a:t>
            </a:r>
            <a:endParaRPr i="1">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EC842"/>
        </a:solidFill>
        <a:effectLst/>
      </p:bgPr>
    </p:bg>
    <p:spTree>
      <p:nvGrpSpPr>
        <p:cNvPr id="1" name="Shape 53"/>
        <p:cNvGrpSpPr/>
        <p:nvPr/>
      </p:nvGrpSpPr>
      <p:grpSpPr>
        <a:xfrm>
          <a:off x="0" y="0"/>
          <a:ext cx="0" cy="0"/>
          <a:chOff x="0" y="0"/>
          <a:chExt cx="0" cy="0"/>
        </a:xfrm>
      </p:grpSpPr>
      <p:sp>
        <p:nvSpPr>
          <p:cNvPr id="54" name="Google Shape;54;p13"/>
          <p:cNvSpPr txBox="1"/>
          <p:nvPr/>
        </p:nvSpPr>
        <p:spPr>
          <a:xfrm>
            <a:off x="323850" y="885900"/>
            <a:ext cx="8496300" cy="32658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4400" b="1">
                <a:solidFill>
                  <a:srgbClr val="363D47"/>
                </a:solidFill>
                <a:latin typeface="Roboto Slab"/>
                <a:ea typeface="Roboto Slab"/>
                <a:cs typeface="Roboto Slab"/>
                <a:sym typeface="Roboto Slab"/>
              </a:rPr>
              <a:t>Information Gathering</a:t>
            </a:r>
            <a:endParaRPr sz="4400" b="1">
              <a:solidFill>
                <a:srgbClr val="363D47"/>
              </a:solidFill>
              <a:latin typeface="Roboto Slab"/>
              <a:ea typeface="Roboto Slab"/>
              <a:cs typeface="Roboto Slab"/>
              <a:sym typeface="Roboto Slab"/>
            </a:endParaRPr>
          </a:p>
          <a:p>
            <a:pPr marL="0" lvl="0" indent="0" algn="ctr" rtl="0">
              <a:spcBef>
                <a:spcPts val="0"/>
              </a:spcBef>
              <a:spcAft>
                <a:spcPts val="0"/>
              </a:spcAft>
              <a:buNone/>
            </a:pPr>
            <a:endParaRPr sz="4000">
              <a:solidFill>
                <a:srgbClr val="363D47"/>
              </a:solidFill>
              <a:latin typeface="Roboto Slab Medium"/>
              <a:ea typeface="Roboto Slab Medium"/>
              <a:cs typeface="Roboto Slab Medium"/>
              <a:sym typeface="Roboto Slab Medium"/>
            </a:endParaRPr>
          </a:p>
          <a:p>
            <a:pPr marL="0" lvl="0" indent="0" algn="ctr" rtl="0">
              <a:spcBef>
                <a:spcPts val="0"/>
              </a:spcBef>
              <a:spcAft>
                <a:spcPts val="0"/>
              </a:spcAft>
              <a:buClr>
                <a:schemeClr val="dk1"/>
              </a:buClr>
              <a:buSzPts val="1100"/>
              <a:buFont typeface="Arial"/>
              <a:buNone/>
            </a:pPr>
            <a:r>
              <a:rPr lang="en" sz="4100">
                <a:solidFill>
                  <a:srgbClr val="363D47"/>
                </a:solidFill>
                <a:latin typeface="Roboto Slab"/>
                <a:ea typeface="Roboto Slab"/>
                <a:cs typeface="Roboto Slab"/>
                <a:sym typeface="Roboto Slab"/>
              </a:rPr>
              <a:t>Starlight Stadium</a:t>
            </a:r>
            <a:endParaRPr sz="4100">
              <a:solidFill>
                <a:srgbClr val="363D47"/>
              </a:solidFill>
              <a:latin typeface="Roboto Slab"/>
              <a:ea typeface="Roboto Slab"/>
              <a:cs typeface="Roboto Slab"/>
              <a:sym typeface="Roboto Slab"/>
            </a:endParaRPr>
          </a:p>
          <a:p>
            <a:pPr marL="0" lvl="0" indent="0" algn="ctr" rtl="0">
              <a:spcBef>
                <a:spcPts val="0"/>
              </a:spcBef>
              <a:spcAft>
                <a:spcPts val="0"/>
              </a:spcAft>
              <a:buClr>
                <a:schemeClr val="dk1"/>
              </a:buClr>
              <a:buSzPts val="1100"/>
              <a:buFont typeface="Arial"/>
              <a:buNone/>
            </a:pPr>
            <a:r>
              <a:rPr lang="en" sz="4100">
                <a:solidFill>
                  <a:srgbClr val="363D47"/>
                </a:solidFill>
                <a:latin typeface="Roboto Slab"/>
                <a:ea typeface="Roboto Slab"/>
                <a:cs typeface="Roboto Slab"/>
                <a:sym typeface="Roboto Slab"/>
              </a:rPr>
              <a:t>Episode 2</a:t>
            </a:r>
            <a:endParaRPr sz="3100">
              <a:solidFill>
                <a:srgbClr val="363D47"/>
              </a:solidFill>
              <a:latin typeface="Roboto Slab Medium"/>
              <a:ea typeface="Roboto Slab Medium"/>
              <a:cs typeface="Roboto Slab Medium"/>
              <a:sym typeface="Roboto Slab Medium"/>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EC842"/>
        </a:solidFill>
        <a:effectLst/>
      </p:bgPr>
    </p:bg>
    <p:spTree>
      <p:nvGrpSpPr>
        <p:cNvPr id="1" name="Shape 58"/>
        <p:cNvGrpSpPr/>
        <p:nvPr/>
      </p:nvGrpSpPr>
      <p:grpSpPr>
        <a:xfrm>
          <a:off x="0" y="0"/>
          <a:ext cx="0" cy="0"/>
          <a:chOff x="0" y="0"/>
          <a:chExt cx="0" cy="0"/>
        </a:xfrm>
      </p:grpSpPr>
      <p:sp>
        <p:nvSpPr>
          <p:cNvPr id="59" name="Google Shape;59;p14"/>
          <p:cNvSpPr txBox="1"/>
          <p:nvPr/>
        </p:nvSpPr>
        <p:spPr>
          <a:xfrm>
            <a:off x="1390275" y="1661825"/>
            <a:ext cx="5456100" cy="2118000"/>
          </a:xfrm>
          <a:prstGeom prst="rect">
            <a:avLst/>
          </a:prstGeom>
          <a:noFill/>
          <a:ln>
            <a:noFill/>
          </a:ln>
        </p:spPr>
        <p:txBody>
          <a:bodyPr spcFirstLastPara="1" wrap="square" lIns="91425" tIns="91425" rIns="91425" bIns="91425" anchor="ctr" anchorCtr="0">
            <a:noAutofit/>
          </a:bodyPr>
          <a:lstStyle/>
          <a:p>
            <a:pPr marL="457200" lvl="0" indent="-368300" algn="l" rtl="0">
              <a:lnSpc>
                <a:spcPct val="150000"/>
              </a:lnSpc>
              <a:spcBef>
                <a:spcPts val="0"/>
              </a:spcBef>
              <a:spcAft>
                <a:spcPts val="0"/>
              </a:spcAft>
              <a:buClr>
                <a:srgbClr val="363D47"/>
              </a:buClr>
              <a:buSzPts val="2200"/>
              <a:buFont typeface="Roboto Slab"/>
              <a:buChar char="●"/>
            </a:pPr>
            <a:r>
              <a:rPr lang="en" sz="2200">
                <a:solidFill>
                  <a:srgbClr val="363D47"/>
                </a:solidFill>
                <a:latin typeface="Roboto Slab"/>
                <a:ea typeface="Roboto Slab"/>
                <a:cs typeface="Roboto Slab"/>
                <a:sym typeface="Roboto Slab"/>
              </a:rPr>
              <a:t>Risk Assessment</a:t>
            </a:r>
            <a:endParaRPr sz="2200">
              <a:solidFill>
                <a:srgbClr val="363D47"/>
              </a:solidFill>
              <a:latin typeface="Roboto Slab"/>
              <a:ea typeface="Roboto Slab"/>
              <a:cs typeface="Roboto Slab"/>
              <a:sym typeface="Roboto Slab"/>
            </a:endParaRPr>
          </a:p>
          <a:p>
            <a:pPr marL="457200" lvl="0" indent="-368300" algn="l" rtl="0">
              <a:lnSpc>
                <a:spcPct val="150000"/>
              </a:lnSpc>
              <a:spcBef>
                <a:spcPts val="0"/>
              </a:spcBef>
              <a:spcAft>
                <a:spcPts val="0"/>
              </a:spcAft>
              <a:buClr>
                <a:srgbClr val="363D47"/>
              </a:buClr>
              <a:buSzPts val="2200"/>
              <a:buFont typeface="Roboto Slab"/>
              <a:buChar char="●"/>
            </a:pPr>
            <a:r>
              <a:rPr lang="en" sz="2200">
                <a:solidFill>
                  <a:srgbClr val="363D47"/>
                </a:solidFill>
                <a:latin typeface="Roboto Slab"/>
                <a:ea typeface="Roboto Slab"/>
                <a:cs typeface="Roboto Slab"/>
                <a:sym typeface="Roboto Slab"/>
              </a:rPr>
              <a:t>PEACE Model of Interviewing</a:t>
            </a:r>
            <a:endParaRPr sz="2200">
              <a:solidFill>
                <a:srgbClr val="363D47"/>
              </a:solidFill>
              <a:latin typeface="Roboto Slab"/>
              <a:ea typeface="Roboto Slab"/>
              <a:cs typeface="Roboto Slab"/>
              <a:sym typeface="Roboto Slab"/>
            </a:endParaRPr>
          </a:p>
          <a:p>
            <a:pPr marL="457200" lvl="0" indent="-368300" algn="l" rtl="0">
              <a:lnSpc>
                <a:spcPct val="150000"/>
              </a:lnSpc>
              <a:spcBef>
                <a:spcPts val="0"/>
              </a:spcBef>
              <a:spcAft>
                <a:spcPts val="0"/>
              </a:spcAft>
              <a:buClr>
                <a:srgbClr val="363D47"/>
              </a:buClr>
              <a:buSzPts val="2200"/>
              <a:buFont typeface="Roboto Slab"/>
              <a:buChar char="●"/>
            </a:pPr>
            <a:r>
              <a:rPr lang="en" sz="2200">
                <a:solidFill>
                  <a:srgbClr val="363D47"/>
                </a:solidFill>
                <a:latin typeface="Roboto Slab"/>
                <a:ea typeface="Roboto Slab"/>
                <a:cs typeface="Roboto Slab"/>
                <a:sym typeface="Roboto Slab"/>
              </a:rPr>
              <a:t>Best Practices for Direct Observation</a:t>
            </a:r>
            <a:endParaRPr sz="2200">
              <a:solidFill>
                <a:srgbClr val="363D47"/>
              </a:solidFill>
              <a:latin typeface="Roboto Slab"/>
              <a:ea typeface="Roboto Slab"/>
              <a:cs typeface="Roboto Slab"/>
              <a:sym typeface="Roboto Slab"/>
            </a:endParaRPr>
          </a:p>
        </p:txBody>
      </p:sp>
      <p:sp>
        <p:nvSpPr>
          <p:cNvPr id="60" name="Google Shape;60;p14"/>
          <p:cNvSpPr txBox="1"/>
          <p:nvPr/>
        </p:nvSpPr>
        <p:spPr>
          <a:xfrm>
            <a:off x="1333500" y="808450"/>
            <a:ext cx="6477000" cy="723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500" b="1">
                <a:solidFill>
                  <a:srgbClr val="363D47"/>
                </a:solidFill>
                <a:latin typeface="Roboto Slab"/>
                <a:ea typeface="Roboto Slab"/>
                <a:cs typeface="Roboto Slab"/>
                <a:sym typeface="Roboto Slab"/>
              </a:rPr>
              <a:t>Information Gathering Skills</a:t>
            </a:r>
            <a:endParaRPr sz="1900">
              <a:solidFill>
                <a:srgbClr val="363D47"/>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64"/>
        <p:cNvGrpSpPr/>
        <p:nvPr/>
      </p:nvGrpSpPr>
      <p:grpSpPr>
        <a:xfrm>
          <a:off x="0" y="0"/>
          <a:ext cx="0" cy="0"/>
          <a:chOff x="0" y="0"/>
          <a:chExt cx="0" cy="0"/>
        </a:xfrm>
      </p:grpSpPr>
      <p:sp>
        <p:nvSpPr>
          <p:cNvPr id="65" name="Google Shape;65;p15"/>
          <p:cNvSpPr txBox="1"/>
          <p:nvPr/>
        </p:nvSpPr>
        <p:spPr>
          <a:xfrm>
            <a:off x="1242600" y="1684650"/>
            <a:ext cx="6135600" cy="2118000"/>
          </a:xfrm>
          <a:prstGeom prst="rect">
            <a:avLst/>
          </a:prstGeom>
          <a:noFill/>
          <a:ln>
            <a:noFill/>
          </a:ln>
        </p:spPr>
        <p:txBody>
          <a:bodyPr spcFirstLastPara="1" wrap="square" lIns="91425" tIns="91425" rIns="91425" bIns="91425" anchor="ctr" anchorCtr="0">
            <a:noAutofit/>
          </a:bodyPr>
          <a:lstStyle/>
          <a:p>
            <a:pPr marL="457200" lvl="0" indent="-374650" algn="l" rtl="0">
              <a:lnSpc>
                <a:spcPct val="150000"/>
              </a:lnSpc>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Identify Possible Threats</a:t>
            </a:r>
            <a:endParaRPr sz="2300">
              <a:solidFill>
                <a:srgbClr val="FEC842"/>
              </a:solidFill>
              <a:latin typeface="Roboto Slab"/>
              <a:ea typeface="Roboto Slab"/>
              <a:cs typeface="Roboto Slab"/>
              <a:sym typeface="Roboto Slab"/>
            </a:endParaRPr>
          </a:p>
          <a:p>
            <a:pPr marL="457200" lvl="0" indent="-374650" algn="l" rtl="0">
              <a:lnSpc>
                <a:spcPct val="150000"/>
              </a:lnSpc>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Evaluate their likelihood</a:t>
            </a:r>
            <a:endParaRPr sz="2300">
              <a:solidFill>
                <a:srgbClr val="FEC842"/>
              </a:solidFill>
              <a:latin typeface="Roboto Slab"/>
              <a:ea typeface="Roboto Slab"/>
              <a:cs typeface="Roboto Slab"/>
              <a:sym typeface="Roboto Slab"/>
            </a:endParaRPr>
          </a:p>
          <a:p>
            <a:pPr marL="457200" lvl="0" indent="-374650" algn="l" rtl="0">
              <a:lnSpc>
                <a:spcPct val="150000"/>
              </a:lnSpc>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Plan ways to minimize their impact</a:t>
            </a:r>
            <a:endParaRPr sz="2300">
              <a:solidFill>
                <a:srgbClr val="FEC842"/>
              </a:solidFill>
              <a:latin typeface="Roboto Slab"/>
              <a:ea typeface="Roboto Slab"/>
              <a:cs typeface="Roboto Slab"/>
              <a:sym typeface="Roboto Slab"/>
            </a:endParaRPr>
          </a:p>
        </p:txBody>
      </p:sp>
      <p:sp>
        <p:nvSpPr>
          <p:cNvPr id="66" name="Google Shape;66;p15"/>
          <p:cNvSpPr txBox="1"/>
          <p:nvPr/>
        </p:nvSpPr>
        <p:spPr>
          <a:xfrm>
            <a:off x="827250" y="904975"/>
            <a:ext cx="7674600" cy="723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500" b="1">
                <a:solidFill>
                  <a:srgbClr val="FEC842"/>
                </a:solidFill>
                <a:latin typeface="Roboto Slab"/>
                <a:ea typeface="Roboto Slab"/>
                <a:cs typeface="Roboto Slab"/>
                <a:sym typeface="Roboto Slab"/>
              </a:rPr>
              <a:t>Risk Assessment - Introduction</a:t>
            </a:r>
            <a:endParaRPr sz="19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70"/>
        <p:cNvGrpSpPr/>
        <p:nvPr/>
      </p:nvGrpSpPr>
      <p:grpSpPr>
        <a:xfrm>
          <a:off x="0" y="0"/>
          <a:ext cx="0" cy="0"/>
          <a:chOff x="0" y="0"/>
          <a:chExt cx="0" cy="0"/>
        </a:xfrm>
      </p:grpSpPr>
      <p:sp>
        <p:nvSpPr>
          <p:cNvPr id="71" name="Google Shape;71;p16"/>
          <p:cNvSpPr txBox="1"/>
          <p:nvPr/>
        </p:nvSpPr>
        <p:spPr>
          <a:xfrm>
            <a:off x="4572000" y="1645900"/>
            <a:ext cx="3819600" cy="2439900"/>
          </a:xfrm>
          <a:prstGeom prst="rect">
            <a:avLst/>
          </a:prstGeom>
          <a:noFill/>
          <a:ln>
            <a:noFill/>
          </a:ln>
        </p:spPr>
        <p:txBody>
          <a:bodyPr spcFirstLastPara="1" wrap="square" lIns="91425" tIns="91425" rIns="91425" bIns="91425" anchor="ctr" anchorCtr="0">
            <a:noAutofit/>
          </a:bodyPr>
          <a:lstStyle/>
          <a:p>
            <a:pPr marL="0" lvl="0" indent="0" algn="l" rtl="0">
              <a:lnSpc>
                <a:spcPct val="150000"/>
              </a:lnSpc>
              <a:spcBef>
                <a:spcPts val="0"/>
              </a:spcBef>
              <a:spcAft>
                <a:spcPts val="0"/>
              </a:spcAft>
              <a:buNone/>
            </a:pPr>
            <a:r>
              <a:rPr lang="en" sz="2000">
                <a:solidFill>
                  <a:srgbClr val="FEC842"/>
                </a:solidFill>
                <a:latin typeface="Roboto Slab"/>
                <a:ea typeface="Roboto Slab"/>
                <a:cs typeface="Roboto Slab"/>
                <a:sym typeface="Roboto Slab"/>
              </a:rPr>
              <a:t>A model to compare a risk’s likelihood of occurring against the negative impact if it were to occur</a:t>
            </a:r>
            <a:endParaRPr sz="2000">
              <a:solidFill>
                <a:srgbClr val="FEC842"/>
              </a:solidFill>
              <a:latin typeface="Roboto Slab"/>
              <a:ea typeface="Roboto Slab"/>
              <a:cs typeface="Roboto Slab"/>
              <a:sym typeface="Roboto Slab"/>
            </a:endParaRPr>
          </a:p>
        </p:txBody>
      </p:sp>
      <p:sp>
        <p:nvSpPr>
          <p:cNvPr id="72" name="Google Shape;72;p16"/>
          <p:cNvSpPr txBox="1"/>
          <p:nvPr/>
        </p:nvSpPr>
        <p:spPr>
          <a:xfrm>
            <a:off x="1708650" y="476800"/>
            <a:ext cx="5726700" cy="723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500" b="1">
                <a:solidFill>
                  <a:srgbClr val="FEC842"/>
                </a:solidFill>
                <a:latin typeface="Roboto Slab"/>
                <a:ea typeface="Roboto Slab"/>
                <a:cs typeface="Roboto Slab"/>
                <a:sym typeface="Roboto Slab"/>
              </a:rPr>
              <a:t>Risk Assessment - Matrix</a:t>
            </a:r>
            <a:endParaRPr sz="1900"/>
          </a:p>
        </p:txBody>
      </p:sp>
      <p:pic>
        <p:nvPicPr>
          <p:cNvPr id="73" name="Google Shape;73;p16"/>
          <p:cNvPicPr preferRelativeResize="0"/>
          <p:nvPr/>
        </p:nvPicPr>
        <p:blipFill>
          <a:blip r:embed="rId3">
            <a:alphaModFix/>
          </a:blip>
          <a:stretch>
            <a:fillRect/>
          </a:stretch>
        </p:blipFill>
        <p:spPr>
          <a:xfrm>
            <a:off x="938800" y="1330288"/>
            <a:ext cx="3492625" cy="336202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77"/>
        <p:cNvGrpSpPr/>
        <p:nvPr/>
      </p:nvGrpSpPr>
      <p:grpSpPr>
        <a:xfrm>
          <a:off x="0" y="0"/>
          <a:ext cx="0" cy="0"/>
          <a:chOff x="0" y="0"/>
          <a:chExt cx="0" cy="0"/>
        </a:xfrm>
      </p:grpSpPr>
      <p:sp>
        <p:nvSpPr>
          <p:cNvPr id="79" name="Google Shape;79;p17"/>
          <p:cNvSpPr txBox="1"/>
          <p:nvPr/>
        </p:nvSpPr>
        <p:spPr>
          <a:xfrm>
            <a:off x="1824938" y="594300"/>
            <a:ext cx="5494124" cy="395489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500" b="1" dirty="0">
                <a:solidFill>
                  <a:srgbClr val="FEC842"/>
                </a:solidFill>
                <a:latin typeface="Roboto Slab"/>
                <a:ea typeface="Roboto Slab"/>
                <a:cs typeface="Roboto Slab"/>
                <a:sym typeface="Roboto Slab"/>
              </a:rPr>
              <a:t>PEACE Interviewing</a:t>
            </a:r>
          </a:p>
          <a:p>
            <a:pPr marL="0" lvl="0" indent="0" algn="l" rtl="0">
              <a:spcBef>
                <a:spcPts val="0"/>
              </a:spcBef>
              <a:spcAft>
                <a:spcPts val="0"/>
              </a:spcAft>
              <a:buNone/>
            </a:pPr>
            <a:endParaRPr lang="en" sz="3500" b="1" dirty="0">
              <a:solidFill>
                <a:srgbClr val="FEC842"/>
              </a:solidFill>
              <a:latin typeface="Roboto Slab"/>
              <a:ea typeface="Roboto Slab"/>
              <a:cs typeface="Roboto Slab"/>
              <a:sym typeface="Roboto Slab"/>
            </a:endParaRPr>
          </a:p>
          <a:p>
            <a:pPr marL="0" lvl="0" indent="0" algn="l" rtl="0">
              <a:spcBef>
                <a:spcPts val="0"/>
              </a:spcBef>
              <a:spcAft>
                <a:spcPts val="0"/>
              </a:spcAft>
              <a:buNone/>
            </a:pPr>
            <a:r>
              <a:rPr lang="en" sz="3500" dirty="0">
                <a:solidFill>
                  <a:srgbClr val="FEC842"/>
                </a:solidFill>
                <a:latin typeface="Roboto Slab"/>
                <a:ea typeface="Roboto Slab"/>
                <a:cs typeface="Roboto Slab"/>
                <a:sym typeface="Roboto Slab"/>
              </a:rPr>
              <a:t>P – Plan and Prepare</a:t>
            </a:r>
          </a:p>
          <a:p>
            <a:pPr marL="0" lvl="0" indent="0" algn="l" rtl="0">
              <a:spcBef>
                <a:spcPts val="0"/>
              </a:spcBef>
              <a:spcAft>
                <a:spcPts val="0"/>
              </a:spcAft>
              <a:buNone/>
            </a:pPr>
            <a:r>
              <a:rPr lang="en" sz="3500" dirty="0">
                <a:solidFill>
                  <a:srgbClr val="FEC842"/>
                </a:solidFill>
                <a:latin typeface="Roboto Slab"/>
                <a:ea typeface="Roboto Slab"/>
                <a:cs typeface="Roboto Slab"/>
                <a:sym typeface="Roboto Slab"/>
              </a:rPr>
              <a:t>E – Engage and Explain</a:t>
            </a:r>
          </a:p>
          <a:p>
            <a:pPr marL="0" lvl="0" indent="0" algn="l" rtl="0">
              <a:spcBef>
                <a:spcPts val="0"/>
              </a:spcBef>
              <a:spcAft>
                <a:spcPts val="0"/>
              </a:spcAft>
              <a:buNone/>
            </a:pPr>
            <a:r>
              <a:rPr lang="en" sz="3500" dirty="0">
                <a:solidFill>
                  <a:srgbClr val="FEC842"/>
                </a:solidFill>
                <a:latin typeface="Roboto Slab"/>
                <a:ea typeface="Roboto Slab"/>
                <a:cs typeface="Roboto Slab"/>
                <a:sym typeface="Roboto Slab"/>
              </a:rPr>
              <a:t>A – Account</a:t>
            </a:r>
          </a:p>
          <a:p>
            <a:pPr marL="0" lvl="0" indent="0" algn="l" rtl="0">
              <a:spcBef>
                <a:spcPts val="0"/>
              </a:spcBef>
              <a:spcAft>
                <a:spcPts val="0"/>
              </a:spcAft>
              <a:buNone/>
            </a:pPr>
            <a:r>
              <a:rPr lang="en" sz="3500" dirty="0">
                <a:solidFill>
                  <a:srgbClr val="FEC842"/>
                </a:solidFill>
                <a:latin typeface="Roboto Slab"/>
                <a:ea typeface="Roboto Slab"/>
                <a:cs typeface="Roboto Slab"/>
                <a:sym typeface="Roboto Slab"/>
              </a:rPr>
              <a:t>C – Closure </a:t>
            </a:r>
          </a:p>
          <a:p>
            <a:pPr marL="0" lvl="0" indent="0" algn="l" rtl="0">
              <a:spcBef>
                <a:spcPts val="0"/>
              </a:spcBef>
              <a:spcAft>
                <a:spcPts val="0"/>
              </a:spcAft>
              <a:buNone/>
            </a:pPr>
            <a:r>
              <a:rPr lang="en" sz="3500" dirty="0">
                <a:solidFill>
                  <a:srgbClr val="FEC842"/>
                </a:solidFill>
                <a:latin typeface="Roboto Slab"/>
                <a:ea typeface="Roboto Slab"/>
                <a:cs typeface="Roboto Slab"/>
                <a:sym typeface="Roboto Slab"/>
              </a:rPr>
              <a:t>E - Evaluation </a:t>
            </a:r>
            <a:endParaRPr sz="1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83"/>
        <p:cNvGrpSpPr/>
        <p:nvPr/>
      </p:nvGrpSpPr>
      <p:grpSpPr>
        <a:xfrm>
          <a:off x="0" y="0"/>
          <a:ext cx="0" cy="0"/>
          <a:chOff x="0" y="0"/>
          <a:chExt cx="0" cy="0"/>
        </a:xfrm>
      </p:grpSpPr>
      <p:sp>
        <p:nvSpPr>
          <p:cNvPr id="84" name="Google Shape;84;p18"/>
          <p:cNvSpPr txBox="1"/>
          <p:nvPr/>
        </p:nvSpPr>
        <p:spPr>
          <a:xfrm>
            <a:off x="385350" y="500000"/>
            <a:ext cx="8610604" cy="677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200" b="1" dirty="0">
                <a:solidFill>
                  <a:srgbClr val="FEC842"/>
                </a:solidFill>
                <a:latin typeface="Roboto Slab"/>
                <a:ea typeface="Roboto Slab"/>
                <a:cs typeface="Roboto Slab"/>
                <a:sym typeface="Roboto Slab"/>
              </a:rPr>
              <a:t>PEACE Interviewing - Engage and Explain</a:t>
            </a:r>
            <a:endParaRPr sz="1600" dirty="0"/>
          </a:p>
        </p:txBody>
      </p:sp>
      <p:sp>
        <p:nvSpPr>
          <p:cNvPr id="85" name="Google Shape;85;p18"/>
          <p:cNvSpPr txBox="1"/>
          <p:nvPr/>
        </p:nvSpPr>
        <p:spPr>
          <a:xfrm>
            <a:off x="758850" y="1177100"/>
            <a:ext cx="7303500" cy="1108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000" dirty="0">
                <a:solidFill>
                  <a:srgbClr val="FEC842"/>
                </a:solidFill>
                <a:latin typeface="Roboto Slab ExtraLight"/>
                <a:ea typeface="Roboto Slab ExtraLight"/>
                <a:cs typeface="Roboto Slab ExtraLight"/>
                <a:sym typeface="Roboto Slab ExtraLight"/>
              </a:rPr>
              <a:t>“Engage and Explain” is about building trust, which is key to ethical interviewing. To that end, it is important to make sure that:</a:t>
            </a:r>
            <a:endParaRPr dirty="0"/>
          </a:p>
        </p:txBody>
      </p:sp>
      <p:sp>
        <p:nvSpPr>
          <p:cNvPr id="86" name="Google Shape;86;p18"/>
          <p:cNvSpPr txBox="1"/>
          <p:nvPr/>
        </p:nvSpPr>
        <p:spPr>
          <a:xfrm>
            <a:off x="1262250" y="2427250"/>
            <a:ext cx="6296700" cy="1877700"/>
          </a:xfrm>
          <a:prstGeom prst="rect">
            <a:avLst/>
          </a:prstGeom>
          <a:noFill/>
          <a:ln>
            <a:noFill/>
          </a:ln>
        </p:spPr>
        <p:txBody>
          <a:bodyPr spcFirstLastPara="1" wrap="square" lIns="91425" tIns="91425" rIns="91425" bIns="91425" anchor="t" anchorCtr="0">
            <a:spAutoFit/>
          </a:bodyPr>
          <a:lstStyle/>
          <a:p>
            <a:pPr marL="457200" lvl="0" indent="-355600" algn="l" rtl="0">
              <a:lnSpc>
                <a:spcPct val="150000"/>
              </a:lnSpc>
              <a:spcBef>
                <a:spcPts val="0"/>
              </a:spcBef>
              <a:spcAft>
                <a:spcPts val="0"/>
              </a:spcAft>
              <a:buClr>
                <a:srgbClr val="FEC842"/>
              </a:buClr>
              <a:buSzPts val="2000"/>
              <a:buFont typeface="Roboto Slab"/>
              <a:buChar char="●"/>
            </a:pPr>
            <a:r>
              <a:rPr lang="en" sz="2000" dirty="0">
                <a:solidFill>
                  <a:srgbClr val="FEC842"/>
                </a:solidFill>
                <a:latin typeface="Roboto Slab"/>
                <a:ea typeface="Roboto Slab"/>
                <a:cs typeface="Roboto Slab"/>
                <a:sym typeface="Roboto Slab"/>
              </a:rPr>
              <a:t>You obtain informed consent before you start the interview</a:t>
            </a:r>
            <a:endParaRPr sz="2000" dirty="0">
              <a:solidFill>
                <a:srgbClr val="FEC842"/>
              </a:solidFill>
              <a:latin typeface="Roboto Slab"/>
              <a:ea typeface="Roboto Slab"/>
              <a:cs typeface="Roboto Slab"/>
              <a:sym typeface="Roboto Slab"/>
            </a:endParaRPr>
          </a:p>
          <a:p>
            <a:pPr marL="457200" lvl="0" indent="-355600" algn="l" rtl="0">
              <a:lnSpc>
                <a:spcPct val="150000"/>
              </a:lnSpc>
              <a:spcBef>
                <a:spcPts val="0"/>
              </a:spcBef>
              <a:spcAft>
                <a:spcPts val="0"/>
              </a:spcAft>
              <a:buClr>
                <a:srgbClr val="FEC842"/>
              </a:buClr>
              <a:buSzPts val="2000"/>
              <a:buFont typeface="Roboto Slab"/>
              <a:buChar char="●"/>
            </a:pPr>
            <a:r>
              <a:rPr lang="en" sz="2000" dirty="0">
                <a:solidFill>
                  <a:srgbClr val="FEC842"/>
                </a:solidFill>
                <a:latin typeface="Roboto Slab"/>
                <a:ea typeface="Roboto Slab"/>
                <a:cs typeface="Roboto Slab"/>
                <a:sym typeface="Roboto Slab"/>
              </a:rPr>
              <a:t>Your statements are accurate and factual</a:t>
            </a:r>
            <a:endParaRPr sz="2000" dirty="0">
              <a:solidFill>
                <a:srgbClr val="FEC842"/>
              </a:solidFill>
              <a:latin typeface="Roboto Slab"/>
              <a:ea typeface="Roboto Slab"/>
              <a:cs typeface="Roboto Slab"/>
              <a:sym typeface="Roboto Slab"/>
            </a:endParaRPr>
          </a:p>
          <a:p>
            <a:pPr marL="457200" lvl="0" indent="-355600" algn="l" rtl="0">
              <a:lnSpc>
                <a:spcPct val="150000"/>
              </a:lnSpc>
              <a:spcBef>
                <a:spcPts val="0"/>
              </a:spcBef>
              <a:spcAft>
                <a:spcPts val="0"/>
              </a:spcAft>
              <a:buClr>
                <a:srgbClr val="FEC842"/>
              </a:buClr>
              <a:buSzPts val="2000"/>
              <a:buFont typeface="Roboto Slab"/>
              <a:buChar char="●"/>
            </a:pPr>
            <a:r>
              <a:rPr lang="en" sz="2000" dirty="0">
                <a:solidFill>
                  <a:srgbClr val="FEC842"/>
                </a:solidFill>
                <a:latin typeface="Roboto Slab"/>
                <a:ea typeface="Roboto Slab"/>
                <a:cs typeface="Roboto Slab"/>
                <a:sym typeface="Roboto Slab"/>
              </a:rPr>
              <a:t>Your interview “does no harm.”</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90"/>
        <p:cNvGrpSpPr/>
        <p:nvPr/>
      </p:nvGrpSpPr>
      <p:grpSpPr>
        <a:xfrm>
          <a:off x="0" y="0"/>
          <a:ext cx="0" cy="0"/>
          <a:chOff x="0" y="0"/>
          <a:chExt cx="0" cy="0"/>
        </a:xfrm>
      </p:grpSpPr>
      <p:sp>
        <p:nvSpPr>
          <p:cNvPr id="91" name="Google Shape;91;p19"/>
          <p:cNvSpPr txBox="1"/>
          <p:nvPr/>
        </p:nvSpPr>
        <p:spPr>
          <a:xfrm>
            <a:off x="1230000" y="432125"/>
            <a:ext cx="6361200" cy="692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300" b="1">
                <a:solidFill>
                  <a:srgbClr val="FEC842"/>
                </a:solidFill>
                <a:latin typeface="Roboto Slab"/>
                <a:ea typeface="Roboto Slab"/>
                <a:cs typeface="Roboto Slab"/>
                <a:sym typeface="Roboto Slab"/>
              </a:rPr>
              <a:t>PEACE Interviewing - Account</a:t>
            </a:r>
            <a:endParaRPr sz="1700"/>
          </a:p>
        </p:txBody>
      </p:sp>
      <p:sp>
        <p:nvSpPr>
          <p:cNvPr id="92" name="Google Shape;92;p19"/>
          <p:cNvSpPr txBox="1"/>
          <p:nvPr/>
        </p:nvSpPr>
        <p:spPr>
          <a:xfrm>
            <a:off x="870300" y="1124825"/>
            <a:ext cx="7403400" cy="1354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rgbClr val="000000"/>
              </a:buClr>
              <a:buSzPts val="1100"/>
              <a:buFont typeface="Arial"/>
              <a:buNone/>
            </a:pPr>
            <a:r>
              <a:rPr lang="en" sz="1900">
                <a:solidFill>
                  <a:srgbClr val="FEC842"/>
                </a:solidFill>
                <a:latin typeface="Roboto Slab ExtraLight"/>
                <a:ea typeface="Roboto Slab ExtraLight"/>
                <a:cs typeface="Roboto Slab ExtraLight"/>
                <a:sym typeface="Roboto Slab ExtraLight"/>
              </a:rPr>
              <a:t>Your approach to the “Account” phase of your interview should take into consideration what information you need, but also how you can most effectively gain that information in a trauma-informed manner.</a:t>
            </a:r>
            <a:endParaRPr sz="1300"/>
          </a:p>
        </p:txBody>
      </p:sp>
      <p:sp>
        <p:nvSpPr>
          <p:cNvPr id="93" name="Google Shape;93;p19"/>
          <p:cNvSpPr txBox="1"/>
          <p:nvPr/>
        </p:nvSpPr>
        <p:spPr>
          <a:xfrm>
            <a:off x="1152925" y="2479325"/>
            <a:ext cx="6714600" cy="1877700"/>
          </a:xfrm>
          <a:prstGeom prst="rect">
            <a:avLst/>
          </a:prstGeom>
          <a:noFill/>
          <a:ln>
            <a:noFill/>
          </a:ln>
        </p:spPr>
        <p:txBody>
          <a:bodyPr spcFirstLastPara="1" wrap="square" lIns="91425" tIns="91425" rIns="91425" bIns="91425" anchor="t" anchorCtr="0">
            <a:spAutoFit/>
          </a:bodyPr>
          <a:lstStyle/>
          <a:p>
            <a:pPr marL="457200" lvl="0" indent="-355600" algn="l" rtl="0">
              <a:lnSpc>
                <a:spcPct val="150000"/>
              </a:lnSpc>
              <a:spcBef>
                <a:spcPts val="0"/>
              </a:spcBef>
              <a:spcAft>
                <a:spcPts val="0"/>
              </a:spcAft>
              <a:buClr>
                <a:srgbClr val="FEC842"/>
              </a:buClr>
              <a:buSzPts val="2000"/>
              <a:buFont typeface="Roboto Slab"/>
              <a:buChar char="●"/>
            </a:pPr>
            <a:r>
              <a:rPr lang="en" sz="2000">
                <a:solidFill>
                  <a:srgbClr val="FEC842"/>
                </a:solidFill>
                <a:latin typeface="Roboto Slab"/>
                <a:ea typeface="Roboto Slab"/>
                <a:cs typeface="Roboto Slab"/>
                <a:sym typeface="Roboto Slab"/>
              </a:rPr>
              <a:t>Understand the impact of trauma on memory</a:t>
            </a:r>
            <a:endParaRPr sz="2000">
              <a:solidFill>
                <a:srgbClr val="FEC842"/>
              </a:solidFill>
              <a:latin typeface="Roboto Slab"/>
              <a:ea typeface="Roboto Slab"/>
              <a:cs typeface="Roboto Slab"/>
              <a:sym typeface="Roboto Slab"/>
            </a:endParaRPr>
          </a:p>
          <a:p>
            <a:pPr marL="457200" lvl="0" indent="-355600" algn="l" rtl="0">
              <a:lnSpc>
                <a:spcPct val="150000"/>
              </a:lnSpc>
              <a:spcBef>
                <a:spcPts val="0"/>
              </a:spcBef>
              <a:spcAft>
                <a:spcPts val="0"/>
              </a:spcAft>
              <a:buClr>
                <a:srgbClr val="FEC842"/>
              </a:buClr>
              <a:buSzPts val="2000"/>
              <a:buFont typeface="Roboto Slab"/>
              <a:buChar char="●"/>
            </a:pPr>
            <a:r>
              <a:rPr lang="en" sz="2000">
                <a:solidFill>
                  <a:srgbClr val="FEC842"/>
                </a:solidFill>
                <a:latin typeface="Roboto Slab"/>
                <a:ea typeface="Roboto Slab"/>
                <a:cs typeface="Roboto Slab"/>
                <a:sym typeface="Roboto Slab"/>
              </a:rPr>
              <a:t>Employ interview techniques that facilitate effective information collection</a:t>
            </a:r>
            <a:endParaRPr sz="2000">
              <a:solidFill>
                <a:srgbClr val="FEC842"/>
              </a:solidFill>
              <a:latin typeface="Roboto Slab"/>
              <a:ea typeface="Roboto Slab"/>
              <a:cs typeface="Roboto Slab"/>
              <a:sym typeface="Roboto Slab"/>
            </a:endParaRPr>
          </a:p>
          <a:p>
            <a:pPr marL="457200" lvl="0" indent="-355600" algn="l" rtl="0">
              <a:lnSpc>
                <a:spcPct val="150000"/>
              </a:lnSpc>
              <a:spcBef>
                <a:spcPts val="0"/>
              </a:spcBef>
              <a:spcAft>
                <a:spcPts val="0"/>
              </a:spcAft>
              <a:buClr>
                <a:srgbClr val="FEC842"/>
              </a:buClr>
              <a:buSzPts val="2000"/>
              <a:buFont typeface="Roboto Slab"/>
              <a:buChar char="●"/>
            </a:pPr>
            <a:r>
              <a:rPr lang="en" sz="2000">
                <a:solidFill>
                  <a:srgbClr val="FEC842"/>
                </a:solidFill>
                <a:latin typeface="Roboto Slab"/>
                <a:ea typeface="Roboto Slab"/>
                <a:cs typeface="Roboto Slab"/>
                <a:sym typeface="Roboto Slab"/>
              </a:rPr>
              <a:t>Remember your role as an interviewer</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97"/>
        <p:cNvGrpSpPr/>
        <p:nvPr/>
      </p:nvGrpSpPr>
      <p:grpSpPr>
        <a:xfrm>
          <a:off x="0" y="0"/>
          <a:ext cx="0" cy="0"/>
          <a:chOff x="0" y="0"/>
          <a:chExt cx="0" cy="0"/>
        </a:xfrm>
      </p:grpSpPr>
      <p:sp>
        <p:nvSpPr>
          <p:cNvPr id="98" name="Google Shape;98;p20"/>
          <p:cNvSpPr txBox="1"/>
          <p:nvPr/>
        </p:nvSpPr>
        <p:spPr>
          <a:xfrm>
            <a:off x="924750" y="584900"/>
            <a:ext cx="7294500" cy="723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500" b="1">
                <a:solidFill>
                  <a:srgbClr val="FEC842"/>
                </a:solidFill>
                <a:latin typeface="Roboto Slab"/>
                <a:ea typeface="Roboto Slab"/>
                <a:cs typeface="Roboto Slab"/>
                <a:sym typeface="Roboto Slab"/>
              </a:rPr>
              <a:t>Direct Observation - Introduction</a:t>
            </a:r>
            <a:endParaRPr sz="1900"/>
          </a:p>
        </p:txBody>
      </p:sp>
      <p:sp>
        <p:nvSpPr>
          <p:cNvPr id="99" name="Google Shape;99;p20"/>
          <p:cNvSpPr txBox="1"/>
          <p:nvPr/>
        </p:nvSpPr>
        <p:spPr>
          <a:xfrm>
            <a:off x="924750" y="1854100"/>
            <a:ext cx="7641600" cy="538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300" b="1">
                <a:solidFill>
                  <a:srgbClr val="FEC842"/>
                </a:solidFill>
                <a:latin typeface="Roboto Slab"/>
                <a:ea typeface="Roboto Slab"/>
                <a:cs typeface="Roboto Slab"/>
                <a:sym typeface="Roboto Slab"/>
              </a:rPr>
              <a:t>Direct observation</a:t>
            </a:r>
            <a:r>
              <a:rPr lang="en" sz="2300">
                <a:solidFill>
                  <a:srgbClr val="FEC842"/>
                </a:solidFill>
                <a:latin typeface="Roboto Slab ExtraLight"/>
                <a:ea typeface="Roboto Slab ExtraLight"/>
                <a:cs typeface="Roboto Slab ExtraLight"/>
                <a:sym typeface="Roboto Slab ExtraLight"/>
              </a:rPr>
              <a:t> is gathering information yourself.</a:t>
            </a:r>
            <a:endParaRPr sz="1700"/>
          </a:p>
        </p:txBody>
      </p:sp>
      <p:sp>
        <p:nvSpPr>
          <p:cNvPr id="100" name="Google Shape;100;p20"/>
          <p:cNvSpPr txBox="1"/>
          <p:nvPr/>
        </p:nvSpPr>
        <p:spPr>
          <a:xfrm>
            <a:off x="924750" y="2665250"/>
            <a:ext cx="7294500" cy="892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300" b="1">
                <a:solidFill>
                  <a:srgbClr val="FEC842"/>
                </a:solidFill>
                <a:latin typeface="Roboto Slab"/>
                <a:ea typeface="Roboto Slab"/>
                <a:cs typeface="Roboto Slab"/>
                <a:sym typeface="Roboto Slab"/>
              </a:rPr>
              <a:t>Subject interviews </a:t>
            </a:r>
            <a:r>
              <a:rPr lang="en" sz="2300">
                <a:solidFill>
                  <a:srgbClr val="FEC842"/>
                </a:solidFill>
                <a:latin typeface="Roboto Slab ExtraLight"/>
                <a:ea typeface="Roboto Slab ExtraLight"/>
                <a:cs typeface="Roboto Slab ExtraLight"/>
                <a:sym typeface="Roboto Slab ExtraLight"/>
              </a:rPr>
              <a:t>gather information from other sources.</a:t>
            </a:r>
            <a:endParaRPr sz="23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104"/>
        <p:cNvGrpSpPr/>
        <p:nvPr/>
      </p:nvGrpSpPr>
      <p:grpSpPr>
        <a:xfrm>
          <a:off x="0" y="0"/>
          <a:ext cx="0" cy="0"/>
          <a:chOff x="0" y="0"/>
          <a:chExt cx="0" cy="0"/>
        </a:xfrm>
      </p:grpSpPr>
      <p:sp>
        <p:nvSpPr>
          <p:cNvPr id="105" name="Google Shape;105;p21"/>
          <p:cNvSpPr txBox="1"/>
          <p:nvPr/>
        </p:nvSpPr>
        <p:spPr>
          <a:xfrm>
            <a:off x="616500" y="275775"/>
            <a:ext cx="7911000" cy="723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500" b="1">
                <a:solidFill>
                  <a:srgbClr val="FEC842"/>
                </a:solidFill>
                <a:latin typeface="Roboto Slab"/>
                <a:ea typeface="Roboto Slab"/>
                <a:cs typeface="Roboto Slab"/>
                <a:sym typeface="Roboto Slab"/>
              </a:rPr>
              <a:t>Direct Observation - Considerations</a:t>
            </a:r>
            <a:endParaRPr sz="1900"/>
          </a:p>
        </p:txBody>
      </p:sp>
      <p:sp>
        <p:nvSpPr>
          <p:cNvPr id="106" name="Google Shape;106;p21"/>
          <p:cNvSpPr txBox="1"/>
          <p:nvPr/>
        </p:nvSpPr>
        <p:spPr>
          <a:xfrm>
            <a:off x="339525" y="1610950"/>
            <a:ext cx="7571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07" name="Google Shape;107;p21"/>
          <p:cNvSpPr txBox="1"/>
          <p:nvPr/>
        </p:nvSpPr>
        <p:spPr>
          <a:xfrm>
            <a:off x="427550" y="1299250"/>
            <a:ext cx="4138800" cy="677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b="1">
                <a:solidFill>
                  <a:srgbClr val="FEC842"/>
                </a:solidFill>
                <a:latin typeface="Roboto Slab"/>
                <a:ea typeface="Roboto Slab"/>
                <a:cs typeface="Roboto Slab"/>
                <a:sym typeface="Roboto Slab"/>
              </a:rPr>
              <a:t>Target - </a:t>
            </a:r>
            <a:r>
              <a:rPr lang="en" sz="1600">
                <a:solidFill>
                  <a:srgbClr val="FEC842"/>
                </a:solidFill>
                <a:latin typeface="Roboto Slab ExtraLight"/>
                <a:ea typeface="Roboto Slab ExtraLight"/>
                <a:cs typeface="Roboto Slab ExtraLight"/>
                <a:sym typeface="Roboto Slab ExtraLight"/>
              </a:rPr>
              <a:t>Specific individual or entire location? Governmental or private entity? </a:t>
            </a:r>
            <a:endParaRPr sz="1000">
              <a:solidFill>
                <a:schemeClr val="dk1"/>
              </a:solidFill>
            </a:endParaRPr>
          </a:p>
        </p:txBody>
      </p:sp>
      <p:sp>
        <p:nvSpPr>
          <p:cNvPr id="108" name="Google Shape;108;p21"/>
          <p:cNvSpPr txBox="1"/>
          <p:nvPr/>
        </p:nvSpPr>
        <p:spPr>
          <a:xfrm>
            <a:off x="4797400" y="1255925"/>
            <a:ext cx="3803100" cy="923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b="1">
                <a:solidFill>
                  <a:srgbClr val="FEC842"/>
                </a:solidFill>
                <a:latin typeface="Roboto Slab"/>
                <a:ea typeface="Roboto Slab"/>
                <a:cs typeface="Roboto Slab"/>
                <a:sym typeface="Roboto Slab"/>
              </a:rPr>
              <a:t>Observers - </a:t>
            </a:r>
            <a:r>
              <a:rPr lang="en" sz="1600">
                <a:solidFill>
                  <a:srgbClr val="FEC842"/>
                </a:solidFill>
                <a:latin typeface="Roboto Slab ExtraLight"/>
                <a:ea typeface="Roboto Slab ExtraLight"/>
                <a:cs typeface="Roboto Slab ExtraLight"/>
                <a:sym typeface="Roboto Slab ExtraLight"/>
              </a:rPr>
              <a:t>Gender, age, ethnicity, physical fitness of team - how do these characteristics alter your plan?</a:t>
            </a:r>
            <a:endParaRPr sz="1000">
              <a:solidFill>
                <a:schemeClr val="dk1"/>
              </a:solidFill>
            </a:endParaRPr>
          </a:p>
        </p:txBody>
      </p:sp>
      <p:sp>
        <p:nvSpPr>
          <p:cNvPr id="109" name="Google Shape;109;p21"/>
          <p:cNvSpPr txBox="1"/>
          <p:nvPr/>
        </p:nvSpPr>
        <p:spPr>
          <a:xfrm>
            <a:off x="4797400" y="2447625"/>
            <a:ext cx="4018200" cy="923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b="1">
                <a:solidFill>
                  <a:srgbClr val="FEC842"/>
                </a:solidFill>
                <a:latin typeface="Roboto Slab"/>
                <a:ea typeface="Roboto Slab"/>
                <a:cs typeface="Roboto Slab"/>
                <a:sym typeface="Roboto Slab"/>
              </a:rPr>
              <a:t>Socio-Political Climate - </a:t>
            </a:r>
            <a:r>
              <a:rPr lang="en" sz="1600">
                <a:solidFill>
                  <a:srgbClr val="FEC842"/>
                </a:solidFill>
                <a:latin typeface="Roboto Slab ExtraLight"/>
                <a:ea typeface="Roboto Slab ExtraLight"/>
                <a:cs typeface="Roboto Slab ExtraLight"/>
                <a:sym typeface="Roboto Slab ExtraLight"/>
              </a:rPr>
              <a:t>Is human-rights work viewed with suspicion or treated with hostility?</a:t>
            </a:r>
            <a:endParaRPr sz="1000">
              <a:solidFill>
                <a:schemeClr val="dk1"/>
              </a:solidFill>
            </a:endParaRPr>
          </a:p>
        </p:txBody>
      </p:sp>
      <p:sp>
        <p:nvSpPr>
          <p:cNvPr id="110" name="Google Shape;110;p21"/>
          <p:cNvSpPr txBox="1"/>
          <p:nvPr/>
        </p:nvSpPr>
        <p:spPr>
          <a:xfrm>
            <a:off x="427550" y="3252725"/>
            <a:ext cx="4138800" cy="1169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b="1">
                <a:solidFill>
                  <a:srgbClr val="FEC842"/>
                </a:solidFill>
                <a:latin typeface="Roboto Slab"/>
                <a:ea typeface="Roboto Slab"/>
                <a:cs typeface="Roboto Slab"/>
                <a:sym typeface="Roboto Slab"/>
              </a:rPr>
              <a:t>Information - </a:t>
            </a:r>
            <a:r>
              <a:rPr lang="en" sz="1600">
                <a:solidFill>
                  <a:srgbClr val="FEC842"/>
                </a:solidFill>
                <a:latin typeface="Roboto Slab ExtraLight"/>
                <a:ea typeface="Roboto Slab ExtraLight"/>
                <a:cs typeface="Roboto Slab ExtraLight"/>
                <a:sym typeface="Roboto Slab ExtraLight"/>
              </a:rPr>
              <a:t> Will the desired information be obvious, or require a level of technical expertise to access it? How will you document the information?</a:t>
            </a:r>
            <a:endParaRPr sz="1000">
              <a:solidFill>
                <a:schemeClr val="dk1"/>
              </a:solidFill>
            </a:endParaRPr>
          </a:p>
        </p:txBody>
      </p:sp>
      <p:sp>
        <p:nvSpPr>
          <p:cNvPr id="111" name="Google Shape;111;p21"/>
          <p:cNvSpPr txBox="1"/>
          <p:nvPr/>
        </p:nvSpPr>
        <p:spPr>
          <a:xfrm>
            <a:off x="427550" y="2179100"/>
            <a:ext cx="4210500" cy="923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b="1">
                <a:solidFill>
                  <a:srgbClr val="FEC842"/>
                </a:solidFill>
                <a:latin typeface="Roboto Slab"/>
                <a:ea typeface="Roboto Slab"/>
                <a:cs typeface="Roboto Slab"/>
                <a:sym typeface="Roboto Slab"/>
              </a:rPr>
              <a:t>Security - </a:t>
            </a:r>
            <a:r>
              <a:rPr lang="en" sz="1600">
                <a:solidFill>
                  <a:srgbClr val="FEC842"/>
                </a:solidFill>
                <a:latin typeface="Roboto Slab ExtraLight"/>
                <a:ea typeface="Roboto Slab ExtraLight"/>
                <a:cs typeface="Roboto Slab ExtraLight"/>
                <a:sym typeface="Roboto Slab ExtraLight"/>
              </a:rPr>
              <a:t> What other factors can contribute to your security considerations?</a:t>
            </a:r>
            <a:endParaRPr sz="1000">
              <a:solidFill>
                <a:schemeClr val="dk1"/>
              </a:solidFill>
            </a:endParaRPr>
          </a:p>
        </p:txBody>
      </p:sp>
      <p:sp>
        <p:nvSpPr>
          <p:cNvPr id="112" name="Google Shape;112;p21"/>
          <p:cNvSpPr txBox="1"/>
          <p:nvPr/>
        </p:nvSpPr>
        <p:spPr>
          <a:xfrm>
            <a:off x="4797400" y="3546350"/>
            <a:ext cx="3946500" cy="677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b="1">
                <a:solidFill>
                  <a:srgbClr val="FEC842"/>
                </a:solidFill>
                <a:latin typeface="Roboto Slab"/>
                <a:ea typeface="Roboto Slab"/>
                <a:cs typeface="Roboto Slab"/>
                <a:sym typeface="Roboto Slab"/>
              </a:rPr>
              <a:t>Other - </a:t>
            </a:r>
            <a:r>
              <a:rPr lang="en" sz="1600">
                <a:solidFill>
                  <a:srgbClr val="FEC842"/>
                </a:solidFill>
                <a:latin typeface="Roboto Slab ExtraLight"/>
                <a:ea typeface="Roboto Slab ExtraLight"/>
                <a:cs typeface="Roboto Slab ExtraLight"/>
                <a:sym typeface="Roboto Slab ExtraLight"/>
              </a:rPr>
              <a:t> Organizational mandate, resources, scope of monitoring, etc.</a:t>
            </a:r>
            <a:endParaRPr sz="100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1528</Words>
  <Application>Microsoft Office PowerPoint</Application>
  <PresentationFormat>On-screen Show (16:9)</PresentationFormat>
  <Paragraphs>78</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Roboto Slab Medium</vt:lpstr>
      <vt:lpstr>Arial</vt:lpstr>
      <vt:lpstr>Roboto Slab</vt:lpstr>
      <vt:lpstr>Roboto Slab ExtraLight</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Kelly</dc:creator>
  <cp:lastModifiedBy>Christina Kelly</cp:lastModifiedBy>
  <cp:revision>3</cp:revision>
  <dcterms:modified xsi:type="dcterms:W3CDTF">2025-02-21T11:29:18Z</dcterms:modified>
</cp:coreProperties>
</file>